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2.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theme/theme4.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76"/>
  </p:notesMasterIdLst>
  <p:sldIdLst>
    <p:sldId id="257" r:id="rId6"/>
    <p:sldId id="8414" r:id="rId7"/>
    <p:sldId id="4311" r:id="rId8"/>
    <p:sldId id="8402" r:id="rId9"/>
    <p:sldId id="8416" r:id="rId10"/>
    <p:sldId id="8404" r:id="rId11"/>
    <p:sldId id="260" r:id="rId12"/>
    <p:sldId id="261" r:id="rId13"/>
    <p:sldId id="1795" r:id="rId14"/>
    <p:sldId id="8405" r:id="rId15"/>
    <p:sldId id="8399" r:id="rId16"/>
    <p:sldId id="8401" r:id="rId17"/>
    <p:sldId id="1623" r:id="rId18"/>
    <p:sldId id="1624" r:id="rId19"/>
    <p:sldId id="1625" r:id="rId20"/>
    <p:sldId id="1542" r:id="rId21"/>
    <p:sldId id="8411" r:id="rId22"/>
    <p:sldId id="8406" r:id="rId23"/>
    <p:sldId id="1587" r:id="rId24"/>
    <p:sldId id="8383" r:id="rId25"/>
    <p:sldId id="850" r:id="rId26"/>
    <p:sldId id="2504" r:id="rId27"/>
    <p:sldId id="314" r:id="rId28"/>
    <p:sldId id="8380" r:id="rId29"/>
    <p:sldId id="8408" r:id="rId30"/>
    <p:sldId id="359" r:id="rId31"/>
    <p:sldId id="8397" r:id="rId32"/>
    <p:sldId id="1886" r:id="rId33"/>
    <p:sldId id="8413" r:id="rId34"/>
    <p:sldId id="8412" r:id="rId35"/>
    <p:sldId id="8417" r:id="rId36"/>
    <p:sldId id="8403" r:id="rId37"/>
    <p:sldId id="8410" r:id="rId38"/>
    <p:sldId id="361" r:id="rId39"/>
    <p:sldId id="513" r:id="rId40"/>
    <p:sldId id="516" r:id="rId41"/>
    <p:sldId id="8392" r:id="rId42"/>
    <p:sldId id="8389" r:id="rId43"/>
    <p:sldId id="8390" r:id="rId44"/>
    <p:sldId id="8388" r:id="rId45"/>
    <p:sldId id="8381" r:id="rId46"/>
    <p:sldId id="8407" r:id="rId47"/>
    <p:sldId id="2507" r:id="rId48"/>
    <p:sldId id="8418" r:id="rId49"/>
    <p:sldId id="2499" r:id="rId50"/>
    <p:sldId id="1713" r:id="rId51"/>
    <p:sldId id="4323" r:id="rId52"/>
    <p:sldId id="4348" r:id="rId53"/>
    <p:sldId id="8391" r:id="rId54"/>
    <p:sldId id="620" r:id="rId55"/>
    <p:sldId id="621" r:id="rId56"/>
    <p:sldId id="622" r:id="rId57"/>
    <p:sldId id="8419" r:id="rId58"/>
    <p:sldId id="623" r:id="rId59"/>
    <p:sldId id="1868" r:id="rId60"/>
    <p:sldId id="1867" r:id="rId61"/>
    <p:sldId id="633" r:id="rId62"/>
    <p:sldId id="632" r:id="rId63"/>
    <p:sldId id="8394" r:id="rId64"/>
    <p:sldId id="8387" r:id="rId65"/>
    <p:sldId id="362" r:id="rId66"/>
    <p:sldId id="8393" r:id="rId67"/>
    <p:sldId id="366" r:id="rId68"/>
    <p:sldId id="8415" r:id="rId69"/>
    <p:sldId id="2515" r:id="rId70"/>
    <p:sldId id="1987" r:id="rId71"/>
    <p:sldId id="2517" r:id="rId72"/>
    <p:sldId id="8379" r:id="rId73"/>
    <p:sldId id="581" r:id="rId74"/>
    <p:sldId id="1611" r:id="rId75"/>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257"/>
            <p14:sldId id="8414"/>
          </p14:sldIdLst>
        </p14:section>
        <p14:section name="What is Xamarin" id="{B2C04325-0641-4046-8901-433C028AAA8C}">
          <p14:sldIdLst>
            <p14:sldId id="4311"/>
            <p14:sldId id="8402"/>
            <p14:sldId id="8416"/>
            <p14:sldId id="8404"/>
            <p14:sldId id="260"/>
            <p14:sldId id="261"/>
            <p14:sldId id="1795"/>
            <p14:sldId id="8405"/>
            <p14:sldId id="8399"/>
            <p14:sldId id="8401"/>
            <p14:sldId id="1623"/>
            <p14:sldId id="1624"/>
            <p14:sldId id="1625"/>
            <p14:sldId id="1542"/>
            <p14:sldId id="8411"/>
          </p14:sldIdLst>
        </p14:section>
        <p14:section name=".NET" id="{D9BB3895-57B9-47BE-B788-BD0A4DFA05AD}">
          <p14:sldIdLst>
            <p14:sldId id="8406"/>
            <p14:sldId id="1587"/>
            <p14:sldId id="8383"/>
            <p14:sldId id="850"/>
            <p14:sldId id="2504"/>
            <p14:sldId id="314"/>
            <p14:sldId id="8380"/>
          </p14:sldIdLst>
        </p14:section>
        <p14:section name="Under the Hood" id="{3BB9FCDE-2A14-444D-9E01-A9DEB9696C98}">
          <p14:sldIdLst>
            <p14:sldId id="8408"/>
            <p14:sldId id="359"/>
            <p14:sldId id="8397"/>
            <p14:sldId id="1886"/>
            <p14:sldId id="8413"/>
            <p14:sldId id="8412"/>
            <p14:sldId id="8417"/>
            <p14:sldId id="8403"/>
            <p14:sldId id="8410"/>
            <p14:sldId id="361"/>
            <p14:sldId id="513"/>
            <p14:sldId id="516"/>
          </p14:sldIdLst>
        </p14:section>
        <p14:section name="Tooling &amp; Integration" id="{6058E4F1-2F74-460E-8EE7-097413CC2249}">
          <p14:sldIdLst>
            <p14:sldId id="8392"/>
            <p14:sldId id="8389"/>
            <p14:sldId id="8390"/>
            <p14:sldId id="8388"/>
            <p14:sldId id="8381"/>
            <p14:sldId id="8407"/>
            <p14:sldId id="2507"/>
            <p14:sldId id="8418"/>
            <p14:sldId id="2499"/>
            <p14:sldId id="1713"/>
            <p14:sldId id="4323"/>
            <p14:sldId id="4348"/>
          </p14:sldIdLst>
        </p14:section>
        <p14:section name="Xamarin.Forms Overview" id="{472BAAF9-B129-44CE-9227-E4AE1F240F2A}">
          <p14:sldIdLst>
            <p14:sldId id="8391"/>
            <p14:sldId id="620"/>
            <p14:sldId id="621"/>
            <p14:sldId id="622"/>
            <p14:sldId id="8419"/>
            <p14:sldId id="623"/>
            <p14:sldId id="1868"/>
            <p14:sldId id="1867"/>
            <p14:sldId id="633"/>
            <p14:sldId id="632"/>
          </p14:sldIdLst>
        </p14:section>
        <p14:section name="Xamarin &amp; Visual Studio" id="{BB5D9F48-4BE5-411C-9B9E-E8642DED5F3E}">
          <p14:sldIdLst>
            <p14:sldId id="8394"/>
            <p14:sldId id="8387"/>
            <p14:sldId id="362"/>
            <p14:sldId id="8393"/>
            <p14:sldId id="366"/>
            <p14:sldId id="8415"/>
            <p14:sldId id="2515"/>
            <p14:sldId id="1987"/>
            <p14:sldId id="2517"/>
          </p14:sldIdLst>
        </p14:section>
        <p14:section name="Wrap Up" id="{8CDB7639-2628-4B01-BF47-64DB39C4F057}">
          <p14:sldIdLst>
            <p14:sldId id="8379"/>
            <p14:sldId id="581"/>
            <p14:sldId id="1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113046"/>
    <a:srgbClr val="F6F6F6"/>
    <a:srgbClr val="3498DB"/>
    <a:srgbClr val="FFFFFF"/>
    <a:srgbClr val="F8F8F8"/>
    <a:srgbClr val="004880"/>
    <a:srgbClr val="0079D6"/>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33" autoAdjust="0"/>
    <p:restoredTop sz="80425" autoAdjust="0"/>
  </p:normalViewPr>
  <p:slideViewPr>
    <p:cSldViewPr snapToGrid="0">
      <p:cViewPr varScale="1">
        <p:scale>
          <a:sx n="82" d="100"/>
          <a:sy n="82" d="100"/>
        </p:scale>
        <p:origin x="531"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spPr>
            <a:solidFill>
              <a:srgbClr val="512BD4"/>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Community Accepted PRs</c:v>
                      </c:pt>
                    </c:strCache>
                  </c:strRef>
                </c15:tx>
              </c15:filteredSeriesTitle>
            </c:ext>
            <c:ext xmlns:c15="http://schemas.microsoft.com/office/drawing/2012/chart" uri="{02D57815-91ED-43cb-92C2-25804820EDAC}">
              <c15:filteredCategoryTitle>
                <c15:cat>
                  <c:numRef>
                    <c:extLst>
                      <c:ext uri="{02D57815-91ED-43cb-92C2-25804820EDAC}">
                        <c15:formulaRef>
                          <c15:sqref>Sheet1!$A$2:$A$41</c15:sqref>
                        </c15:formulaRef>
                      </c:ext>
                    </c:extLst>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15:cat>
              </c15:filteredCategoryTitle>
            </c:ex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100"/>
        <c:overlap val="-24"/>
        <c:axId val="468717760"/>
        <c:axId val="468718416"/>
      </c:barChart>
      <c:catAx>
        <c:axId val="468717760"/>
        <c:scaling>
          <c:orientation val="minMax"/>
        </c:scaling>
        <c:delete val="1"/>
        <c:axPos val="b"/>
        <c:numFmt formatCode="[$-409]mmm\-yy;@" sourceLinked="1"/>
        <c:majorTickMark val="out"/>
        <c:minorTickMark val="none"/>
        <c:tickLblPos val="nextTo"/>
        <c:crossAx val="468718416"/>
        <c:crosses val="autoZero"/>
        <c:auto val="1"/>
        <c:lblAlgn val="ctr"/>
        <c:lblOffset val="100"/>
        <c:noMultiLvlLbl val="1"/>
      </c:cat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4/3/2019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Xamarin has a goal of delivering on these for core principals.</a:t>
            </a: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Each of them are exactly what developers need to be super productive.</a:t>
            </a:r>
          </a:p>
          <a:p>
            <a:pPr defTabSz="457200">
              <a:defRPr/>
            </a:pPr>
            <a:endParaRPr lang="en-US" sz="1200" b="0" i="0" u="none" strike="noStrike" kern="1200" cap="none" baseline="0" dirty="0">
              <a:solidFill>
                <a:schemeClr val="tx1"/>
              </a:solidFill>
              <a:effectLst/>
              <a:latin typeface="Helvetica Neue"/>
              <a:ea typeface="Helvetica Neue"/>
              <a:cs typeface="Helvetica Neue"/>
              <a:sym typeface="Helvetica Neue"/>
            </a:endParaRP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Let’s walk through how Xamarin does this.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Due to the nature of Xamarin, which is actually just an extension of .NET, we get to decide what platforms our apps can run on.</a:t>
            </a:r>
          </a:p>
          <a:p>
            <a:endParaRPr lang="en-US" dirty="0"/>
          </a:p>
          <a:p>
            <a:r>
              <a:rPr lang="en-US" dirty="0"/>
              <a:t>You can access all of the native APIs for each and share a bulk of the C# logic.</a:t>
            </a:r>
          </a:p>
          <a:p>
            <a:r>
              <a:rPr lang="en-US" dirty="0"/>
              <a:t>Here we see business logic, platform APIs, and user interfaces.</a:t>
            </a:r>
          </a:p>
          <a:p>
            <a:endParaRPr lang="en-US" dirty="0"/>
          </a:p>
          <a:p>
            <a:r>
              <a:rPr lang="en-US" dirty="0"/>
              <a:t>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4/3/2019 2:40 AM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and Window development we always had the .NET Framework which offers tons of APIs for developers to use. When you want to target desktop or web, you download a SDK and get platform APIs.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4/3/2019 2:40 AM</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42433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Xamarin platform does for iOS, Android, macOS, </a:t>
            </a:r>
            <a:r>
              <a:rPr lang="en-US" dirty="0" err="1"/>
              <a:t>watchOS</a:t>
            </a:r>
            <a:r>
              <a:rPr lang="en-US" dirty="0"/>
              <a:t>, and </a:t>
            </a:r>
            <a:r>
              <a:rPr lang="en-US" dirty="0" err="1"/>
              <a:t>tvOS</a:t>
            </a:r>
            <a:r>
              <a:rPr lang="en-US" dirty="0"/>
              <a:t> is bring .NET directly to them and the platform delivers “C# bindings” around the native APIs. So you have access to everything, directly in C#.</a:t>
            </a:r>
          </a:p>
          <a:p>
            <a:endParaRPr lang="en-US" dirty="0"/>
          </a:p>
          <a:p>
            <a:r>
              <a:rPr lang="en-US" dirty="0"/>
              <a:t>Here we see just a few of the thousands of APIs available for iOS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4/3/2019 2:40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is true for Android with thousands of APIs beyond these. In addition, the Xamarin platform delivers essential integrations which we will talk about such as Google Play services and the support libraries.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4/3/2019 2:40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a:t>
            </a:r>
          </a:p>
          <a:p>
            <a:pPr lvl="0"/>
            <a:endParaRPr lang="en-US" sz="1200" u="none" strike="noStrike" kern="1200">
              <a:solidFill>
                <a:schemeClr val="tx1"/>
              </a:solidFill>
              <a:effectLst/>
              <a:latin typeface="+mn-lt"/>
              <a:ea typeface="+mn-ea"/>
              <a:cs typeface="+mn-cs"/>
            </a:endParaRPr>
          </a:p>
          <a:p>
            <a:pPr lvl="0"/>
            <a:r>
              <a:rPr lang="en-US" sz="1200" u="none" strike="noStrike" kern="1200">
                <a:solidFill>
                  <a:schemeClr val="tx1"/>
                </a:solidFill>
                <a:effectLst/>
                <a:latin typeface="+mn-lt"/>
                <a:ea typeface="+mn-ea"/>
                <a:cs typeface="+mn-cs"/>
              </a:rPr>
              <a:t>You </a:t>
            </a:r>
            <a:r>
              <a:rPr lang="en-US" sz="1200" u="none" strike="noStrike" kern="1200" dirty="0">
                <a:solidFill>
                  <a:schemeClr val="tx1"/>
                </a:solidFill>
                <a:effectLst/>
                <a:latin typeface="+mn-lt"/>
                <a:ea typeface="+mn-ea"/>
                <a:cs typeface="+mn-cs"/>
              </a:rPr>
              <a:t>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274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bout code sharing and the .NET Ecosystem that Xamarin is part of.</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336521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earlier .NET is a platform to target everything, it is also a unified platform enabling you to share your libraries across all of the different platforms that you want to target. You can also build your apps with several different tools. </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19</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growing at an exponential growth curve. Let’s take a look.</a:t>
            </a:r>
          </a:p>
        </p:txBody>
      </p:sp>
      <p:sp>
        <p:nvSpPr>
          <p:cNvPr id="4" name="Slide Number Placeholder 3"/>
          <p:cNvSpPr>
            <a:spLocks noGrp="1"/>
          </p:cNvSpPr>
          <p:nvPr>
            <p:ph type="sldNum" sz="quarter" idx="5"/>
          </p:nvPr>
        </p:nvSpPr>
        <p:spPr/>
        <p:txBody>
          <a:bodyPr/>
          <a:lstStyle/>
          <a:p>
            <a:fld id="{E0AE778D-2A57-4226-B72B-26EA3CA60131}" type="slidenum">
              <a:rPr lang="en-US" smtClean="0"/>
              <a:t>20</a:t>
            </a:fld>
            <a:endParaRPr lang="en-US"/>
          </a:p>
        </p:txBody>
      </p:sp>
    </p:spTree>
    <p:extLst>
      <p:ext uri="{BB962C8B-B14F-4D97-AF65-F5344CB8AC3E}">
        <p14:creationId xmlns:p14="http://schemas.microsoft.com/office/powerpoint/2010/main" val="23792867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a:t>
            </a:r>
          </a:p>
          <a:p>
            <a:r>
              <a:rPr lang="en-US" dirty="0"/>
              <a:t>And, this is the goal of .NET: enabling developers to build for these devices with unique frameworks optimized for each. </a:t>
            </a:r>
          </a:p>
          <a:p>
            <a:endParaRPr lang="en-US" dirty="0"/>
          </a:p>
          <a:p>
            <a:r>
              <a:rPr lang="en-US" dirty="0"/>
              <a:t>Today, we will look at the Xamarin platform and framework, which is part of the .NET tools.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4/3/2019 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As a whole .NET is adding millions of .NET Developers, growing in open source, and the languages that power it are top tier.</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isn’t only open source but a bulk of .NET itself is open source. The community and companies using .NET have been contributing at a huge growth rate.</a:t>
            </a:r>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0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brings it all together is a great packaging system with NuGet that is compatible with any of the platforms and frameworks. Enabling you to get access to any library you may need.</a:t>
            </a:r>
          </a:p>
        </p:txBody>
      </p:sp>
      <p:sp>
        <p:nvSpPr>
          <p:cNvPr id="4" name="Slide Number Placeholder 3"/>
          <p:cNvSpPr>
            <a:spLocks noGrp="1"/>
          </p:cNvSpPr>
          <p:nvPr>
            <p:ph type="sldNum" sz="quarter" idx="5"/>
          </p:nvPr>
        </p:nvSpPr>
        <p:spPr/>
        <p:txBody>
          <a:bodyPr/>
          <a:lstStyle/>
          <a:p>
            <a:fld id="{E0AE778D-2A57-4226-B72B-26EA3CA60131}" type="slidenum">
              <a:rPr lang="en-US" smtClean="0"/>
              <a:t>24</a:t>
            </a:fld>
            <a:endParaRPr lang="en-US"/>
          </a:p>
        </p:txBody>
      </p:sp>
    </p:spTree>
    <p:extLst>
      <p:ext uri="{BB962C8B-B14F-4D97-AF65-F5344CB8AC3E}">
        <p14:creationId xmlns:p14="http://schemas.microsoft.com/office/powerpoint/2010/main" val="1661034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Xamarin fits into .NET, let’s take a look at the technology that is powering these apps.</a:t>
            </a:r>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9100391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26045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fld id="{E0AE778D-2A57-4226-B72B-26EA3CA60131}" type="slidenum">
              <a:rPr lang="en-US" smtClean="0"/>
              <a:t>27</a:t>
            </a:fld>
            <a:endParaRPr lang="en-US"/>
          </a:p>
        </p:txBody>
      </p:sp>
    </p:spTree>
    <p:extLst>
      <p:ext uri="{BB962C8B-B14F-4D97-AF65-F5344CB8AC3E}">
        <p14:creationId xmlns:p14="http://schemas.microsoft.com/office/powerpoint/2010/main" val="86615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is Xamarin.Essentials.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4/3/2019 2:40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29</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30</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exactly what Xamarin is.</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819700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33</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917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Xamarin apps fully compile down into native binaries for each platform.</a:t>
            </a:r>
          </a:p>
        </p:txBody>
      </p:sp>
      <p:sp>
        <p:nvSpPr>
          <p:cNvPr id="4" name="Slide Number Placeholder 3"/>
          <p:cNvSpPr>
            <a:spLocks noGrp="1"/>
          </p:cNvSpPr>
          <p:nvPr>
            <p:ph type="sldNum" sz="quarter" idx="5"/>
          </p:nvPr>
        </p:nvSpPr>
        <p:spPr/>
        <p:txBody>
          <a:bodyPr/>
          <a:lstStyle/>
          <a:p>
            <a:fld id="{E0AE778D-2A57-4226-B72B-26EA3CA60131}" type="slidenum">
              <a:rPr lang="en-US" smtClean="0"/>
              <a:t>35</a:t>
            </a:fld>
            <a:endParaRPr lang="en-US"/>
          </a:p>
        </p:txBody>
      </p:sp>
    </p:spTree>
    <p:extLst>
      <p:ext uri="{BB962C8B-B14F-4D97-AF65-F5344CB8AC3E}">
        <p14:creationId xmlns:p14="http://schemas.microsoft.com/office/powerpoint/2010/main" val="2080962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top it all off, Xamarin is on top of all the latest OS updates and additional platforms.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6163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Xamarin and .NET as there is a wonderful ecosystem that has built up around it over the years. </a:t>
            </a:r>
          </a:p>
        </p:txBody>
      </p:sp>
      <p:sp>
        <p:nvSpPr>
          <p:cNvPr id="4" name="Slide Number Placeholder 3"/>
          <p:cNvSpPr>
            <a:spLocks noGrp="1"/>
          </p:cNvSpPr>
          <p:nvPr>
            <p:ph type="sldNum" sz="quarter" idx="5"/>
          </p:nvPr>
        </p:nvSpPr>
        <p:spPr/>
        <p:txBody>
          <a:bodyPr/>
          <a:lstStyle/>
          <a:p>
            <a:fld id="{E0AE778D-2A57-4226-B72B-26EA3CA60131}" type="slidenum">
              <a:rPr lang="en-US" smtClean="0"/>
              <a:t>37</a:t>
            </a:fld>
            <a:endParaRPr lang="en-US"/>
          </a:p>
        </p:txBody>
      </p:sp>
    </p:spTree>
    <p:extLst>
      <p:ext uri="{BB962C8B-B14F-4D97-AF65-F5344CB8AC3E}">
        <p14:creationId xmlns:p14="http://schemas.microsoft.com/office/powerpoint/2010/main" val="4293028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libraries, essentially giving you anything that you need. </a:t>
            </a:r>
          </a:p>
        </p:txBody>
      </p:sp>
      <p:sp>
        <p:nvSpPr>
          <p:cNvPr id="4" name="Slide Number Placeholder 3"/>
          <p:cNvSpPr>
            <a:spLocks noGrp="1"/>
          </p:cNvSpPr>
          <p:nvPr>
            <p:ph type="sldNum" sz="quarter" idx="5"/>
          </p:nvPr>
        </p:nvSpPr>
        <p:spPr/>
        <p:txBody>
          <a:bodyPr/>
          <a:lstStyle/>
          <a:p>
            <a:fld id="{E0AE778D-2A57-4226-B72B-26EA3CA60131}" type="slidenum">
              <a:rPr lang="en-US" smtClean="0"/>
              <a:t>38</a:t>
            </a:fld>
            <a:endParaRPr lang="en-US"/>
          </a:p>
        </p:txBody>
      </p:sp>
    </p:spTree>
    <p:extLst>
      <p:ext uri="{BB962C8B-B14F-4D97-AF65-F5344CB8AC3E}">
        <p14:creationId xmlns:p14="http://schemas.microsoft.com/office/powerpoint/2010/main" val="2967081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even been specific frameworks for architecture and UI that have become industry standards. </a:t>
            </a:r>
          </a:p>
        </p:txBody>
      </p:sp>
      <p:sp>
        <p:nvSpPr>
          <p:cNvPr id="4" name="Slide Number Placeholder 3"/>
          <p:cNvSpPr>
            <a:spLocks noGrp="1"/>
          </p:cNvSpPr>
          <p:nvPr>
            <p:ph type="sldNum" sz="quarter" idx="5"/>
          </p:nvPr>
        </p:nvSpPr>
        <p:spPr/>
        <p:txBody>
          <a:bodyPr/>
          <a:lstStyle/>
          <a:p>
            <a:fld id="{E0AE778D-2A57-4226-B72B-26EA3CA60131}" type="slidenum">
              <a:rPr lang="en-US" smtClean="0"/>
              <a:t>39</a:t>
            </a:fld>
            <a:endParaRPr lang="en-US"/>
          </a:p>
        </p:txBody>
      </p:sp>
    </p:spTree>
    <p:extLst>
      <p:ext uri="{BB962C8B-B14F-4D97-AF65-F5344CB8AC3E}">
        <p14:creationId xmlns:p14="http://schemas.microsoft.com/office/powerpoint/2010/main" val="14210982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Xamarin work great with DevOps tools from Microsoft, but any CI and CD system out there. </a:t>
            </a:r>
          </a:p>
        </p:txBody>
      </p:sp>
      <p:sp>
        <p:nvSpPr>
          <p:cNvPr id="4" name="Slide Number Placeholder 3"/>
          <p:cNvSpPr>
            <a:spLocks noGrp="1"/>
          </p:cNvSpPr>
          <p:nvPr>
            <p:ph type="sldNum" sz="quarter" idx="5"/>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21671758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a backend, Xamarin is open and you can use anything you desire.</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29728451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4079877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similar to .NET core, which is:</a:t>
            </a:r>
            <a:br>
              <a:rPr lang="en-US" dirty="0"/>
            </a:br>
            <a:r>
              <a:rPr lang="en-US" dirty="0"/>
              <a:t>    an open source software platform</a:t>
            </a:r>
          </a:p>
          <a:p>
            <a:r>
              <a:rPr lang="en-US" dirty="0"/>
              <a:t>    from Microsoft for</a:t>
            </a:r>
          </a:p>
          <a:p>
            <a:r>
              <a:rPr lang="en-US" dirty="0"/>
              <a:t>    building modern &amp; performant</a:t>
            </a:r>
          </a:p>
          <a:p>
            <a:r>
              <a:rPr lang="en-US" dirty="0"/>
              <a:t>    Windows, macOS &amp; Linux</a:t>
            </a:r>
          </a:p>
          <a:p>
            <a:r>
              <a:rPr lang="en-US" dirty="0"/>
              <a:t>    apps and websites with .NET</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28846307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4/3/2019 2:40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a cloud mobile app may look like.</a:t>
            </a:r>
          </a:p>
          <a:p>
            <a:endParaRPr lang="en-US" dirty="0"/>
          </a:p>
          <a:p>
            <a:r>
              <a:rPr lang="en-US" dirty="0"/>
              <a:t>You have your app, with identity providers with Azure AD B2C, and app service talking to SQLite and a sync later using App Service. You can export all of your data into App Insights and continuously monitor and ship with Azure DevOps and App Center.</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44</a:t>
            </a:fld>
            <a:endParaRPr lang="en-US"/>
          </a:p>
        </p:txBody>
      </p:sp>
    </p:spTree>
    <p:extLst>
      <p:ext uri="{BB962C8B-B14F-4D97-AF65-F5344CB8AC3E}">
        <p14:creationId xmlns:p14="http://schemas.microsoft.com/office/powerpoint/2010/main" val="244063525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even built right into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6278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Azure DevOps not only works great with Xamarin apps, but all apps! Giving you a full end to end develop lifecycle.</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46040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pick and choose what you want to use and even integrate other clouds or on premise servers.</a:t>
            </a:r>
          </a:p>
        </p:txBody>
      </p:sp>
      <p:sp>
        <p:nvSpPr>
          <p:cNvPr id="4" name="Slide Number Placeholder 3"/>
          <p:cNvSpPr>
            <a:spLocks noGrp="1"/>
          </p:cNvSpPr>
          <p:nvPr>
            <p:ph type="sldNum" sz="quarter"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1769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tons of FREE in Azure DevOps to start today.</a:t>
            </a:r>
          </a:p>
        </p:txBody>
      </p:sp>
      <p:sp>
        <p:nvSpPr>
          <p:cNvPr id="4" name="Slide Number Placeholder 3"/>
          <p:cNvSpPr>
            <a:spLocks noGrp="1"/>
          </p:cNvSpPr>
          <p:nvPr>
            <p:ph type="sldNum" sz="quarter" idx="5"/>
          </p:nvPr>
        </p:nvSpPr>
        <p:spPr/>
        <p:txBody>
          <a:bodyPr/>
          <a:lstStyle/>
          <a:p>
            <a:pPr defTabSz="931740">
              <a:defRPr/>
            </a:pPr>
            <a:fld id="{3D7B9D4F-5F19-438C-92E8-037C6AE8F87D}" type="slidenum">
              <a:rPr lang="en-US">
                <a:solidFill>
                  <a:prstClr val="black"/>
                </a:solidFill>
              </a:rPr>
              <a:pPr defTabSz="931740">
                <a:defRPr/>
              </a:pPr>
              <a:t>48</a:t>
            </a:fld>
            <a:endParaRPr lang="en-US">
              <a:solidFill>
                <a:prstClr val="black"/>
              </a:solidFill>
            </a:endParaRPr>
          </a:p>
        </p:txBody>
      </p:sp>
    </p:spTree>
    <p:extLst>
      <p:ext uri="{BB962C8B-B14F-4D97-AF65-F5344CB8AC3E}">
        <p14:creationId xmlns:p14="http://schemas.microsoft.com/office/powerpoint/2010/main" val="199745650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we have gone through .NET, the Ecosystem, and where Azure can help out, but let’s look more in-depth at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49</a:t>
            </a:fld>
            <a:endParaRPr lang="en-US"/>
          </a:p>
        </p:txBody>
      </p:sp>
    </p:spTree>
    <p:extLst>
      <p:ext uri="{BB962C8B-B14F-4D97-AF65-F5344CB8AC3E}">
        <p14:creationId xmlns:p14="http://schemas.microsoft.com/office/powerpoint/2010/main" val="307597017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not just a UI library, it also contains full navigation, MVVM framework, Visual State Manager, Animation API, dependency services, and even a messaging center.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50</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core are Pages and layouts of how you build your app. From a simple </a:t>
            </a:r>
            <a:r>
              <a:rPr lang="en-US" dirty="0" err="1"/>
              <a:t>Stacklayout</a:t>
            </a:r>
            <a:r>
              <a:rPr lang="en-US" dirty="0"/>
              <a:t> to Grids and even complex layouts with Flex to make really unique layouts that change with the orientation and device sizes.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51</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704074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there is the growing list of controls that you can use in your app. Each have several properties and events that you can optimize for your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52</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90684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Xamarin so important for developers right now?</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743715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Xamarin.Forms you get the native controls on each platform so you app looks and feels native to the platform. However, with Xamarin.Forms and the new Visual API you can bring together your apps with a more similar material design look and feel.</a:t>
            </a:r>
          </a:p>
        </p:txBody>
      </p:sp>
      <p:sp>
        <p:nvSpPr>
          <p:cNvPr id="4" name="Slide Number Placeholder 3"/>
          <p:cNvSpPr>
            <a:spLocks noGrp="1"/>
          </p:cNvSpPr>
          <p:nvPr>
            <p:ph type="sldNum" sz="quarter" idx="5"/>
          </p:nvPr>
        </p:nvSpPr>
        <p:spPr/>
        <p:txBody>
          <a:bodyPr/>
          <a:lstStyle/>
          <a:p>
            <a:fld id="{E0AE778D-2A57-4226-B72B-26EA3CA60131}" type="slidenum">
              <a:rPr lang="en-US" smtClean="0"/>
              <a:t>53</a:t>
            </a:fld>
            <a:endParaRPr lang="en-US"/>
          </a:p>
        </p:txBody>
      </p:sp>
    </p:spTree>
    <p:extLst>
      <p:ext uri="{BB962C8B-B14F-4D97-AF65-F5344CB8AC3E}">
        <p14:creationId xmlns:p14="http://schemas.microsoft.com/office/powerpoint/2010/main" val="21527810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there is something not in the box, don’t worry as there is a huge ecosystem around Xamarin and Xamarin.Forms apps.</a:t>
            </a:r>
          </a:p>
        </p:txBody>
      </p:sp>
    </p:spTree>
    <p:extLst>
      <p:ext uri="{BB962C8B-B14F-4D97-AF65-F5344CB8AC3E}">
        <p14:creationId xmlns:p14="http://schemas.microsoft.com/office/powerpoint/2010/main" val="36241680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each platform is unique, which is why Xamarin.Forms offers platform specifics that can be called directly in shared code. So for instance if we want to enable large headers we can do it right in the XAML for iOS.</a:t>
            </a:r>
          </a:p>
        </p:txBody>
      </p:sp>
    </p:spTree>
    <p:extLst>
      <p:ext uri="{BB962C8B-B14F-4D97-AF65-F5344CB8AC3E}">
        <p14:creationId xmlns:p14="http://schemas.microsoft.com/office/powerpoint/2010/main" val="3370730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there are tons of these built in for each platform and growing!</a:t>
            </a:r>
          </a:p>
        </p:txBody>
      </p:sp>
    </p:spTree>
    <p:extLst>
      <p:ext uri="{BB962C8B-B14F-4D97-AF65-F5344CB8AC3E}">
        <p14:creationId xmlns:p14="http://schemas.microsoft.com/office/powerpoint/2010/main" val="23326138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there are some common services such as a messaging center to do pub/sub across your app.</a:t>
            </a:r>
          </a:p>
        </p:txBody>
      </p:sp>
    </p:spTree>
    <p:extLst>
      <p:ext uri="{BB962C8B-B14F-4D97-AF65-F5344CB8AC3E}">
        <p14:creationId xmlns:p14="http://schemas.microsoft.com/office/powerpoint/2010/main" val="25214225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And a dependency service for interface based programming and to get into platform implementations.</a:t>
            </a:r>
          </a:p>
        </p:txBody>
      </p:sp>
    </p:spTree>
    <p:extLst>
      <p:ext uri="{BB962C8B-B14F-4D97-AF65-F5344CB8AC3E}">
        <p14:creationId xmlns:p14="http://schemas.microsoft.com/office/powerpoint/2010/main" val="287383067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deeper at what tools are built into Visual Studio for Xamarin developers.</a:t>
            </a:r>
          </a:p>
        </p:txBody>
      </p:sp>
      <p:sp>
        <p:nvSpPr>
          <p:cNvPr id="4" name="Slide Number Placeholder 3"/>
          <p:cNvSpPr>
            <a:spLocks noGrp="1"/>
          </p:cNvSpPr>
          <p:nvPr>
            <p:ph type="sldNum" sz="quarter" idx="5"/>
          </p:nvPr>
        </p:nvSpPr>
        <p:spPr/>
        <p:txBody>
          <a:bodyPr/>
          <a:lstStyle/>
          <a:p>
            <a:fld id="{E0AE778D-2A57-4226-B72B-26EA3CA60131}" type="slidenum">
              <a:rPr lang="en-US" smtClean="0"/>
              <a:t>59</a:t>
            </a:fld>
            <a:endParaRPr lang="en-US"/>
          </a:p>
        </p:txBody>
      </p:sp>
    </p:spTree>
    <p:extLst>
      <p:ext uri="{BB962C8B-B14F-4D97-AF65-F5344CB8AC3E}">
        <p14:creationId xmlns:p14="http://schemas.microsoft.com/office/powerpoint/2010/main" val="249693167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mention that Xamarin is part of Visual Studio! Including the free community edition! So if you already have Visual Studio, you have Xamarin and if you don’t it is free to make and ship apps.</a:t>
            </a:r>
          </a:p>
        </p:txBody>
      </p:sp>
      <p:sp>
        <p:nvSpPr>
          <p:cNvPr id="4" name="Slide Number Placeholder 3"/>
          <p:cNvSpPr>
            <a:spLocks noGrp="1"/>
          </p:cNvSpPr>
          <p:nvPr>
            <p:ph type="sldNum" sz="quarter" idx="5"/>
          </p:nvPr>
        </p:nvSpPr>
        <p:spPr/>
        <p:txBody>
          <a:bodyPr/>
          <a:lstStyle/>
          <a:p>
            <a:fld id="{E0AE778D-2A57-4226-B72B-26EA3CA60131}" type="slidenum">
              <a:rPr lang="en-US" smtClean="0"/>
              <a:t>60</a:t>
            </a:fld>
            <a:endParaRPr lang="en-US"/>
          </a:p>
        </p:txBody>
      </p:sp>
    </p:spTree>
    <p:extLst>
      <p:ext uri="{BB962C8B-B14F-4D97-AF65-F5344CB8AC3E}">
        <p14:creationId xmlns:p14="http://schemas.microsoft.com/office/powerpoint/2010/main" val="2232038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It is easy to get started with just a single click.</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61</a:t>
            </a:fld>
            <a:endParaRPr lang="en-US">
              <a:solidFill>
                <a:prstClr val="black"/>
              </a:solidFill>
            </a:endParaRPr>
          </a:p>
        </p:txBody>
      </p:sp>
    </p:spTree>
    <p:extLst>
      <p:ext uri="{BB962C8B-B14F-4D97-AF65-F5344CB8AC3E}">
        <p14:creationId xmlns:p14="http://schemas.microsoft.com/office/powerpoint/2010/main" val="3318383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in is several designers and previewer for Xamarin.Forms for iOS and Android.</a:t>
            </a:r>
          </a:p>
        </p:txBody>
      </p:sp>
      <p:sp>
        <p:nvSpPr>
          <p:cNvPr id="4" name="Slide Number Placeholder 3"/>
          <p:cNvSpPr>
            <a:spLocks noGrp="1"/>
          </p:cNvSpPr>
          <p:nvPr>
            <p:ph type="sldNum" sz="quarter" idx="5"/>
          </p:nvPr>
        </p:nvSpPr>
        <p:spPr/>
        <p:txBody>
          <a:bodyPr/>
          <a:lstStyle/>
          <a:p>
            <a:fld id="{E0AE778D-2A57-4226-B72B-26EA3CA60131}" type="slidenum">
              <a:rPr lang="en-US" smtClean="0"/>
              <a:t>62</a:t>
            </a:fld>
            <a:endParaRPr lang="en-US"/>
          </a:p>
        </p:txBody>
      </p:sp>
    </p:spTree>
    <p:extLst>
      <p:ext uri="{BB962C8B-B14F-4D97-AF65-F5344CB8AC3E}">
        <p14:creationId xmlns:p14="http://schemas.microsoft.com/office/powerpoint/2010/main" val="1027107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90000"/>
              </a:lnSpc>
              <a:spcBef>
                <a:spcPts val="0"/>
              </a:spcBef>
              <a:spcAft>
                <a:spcPts val="300"/>
              </a:spcAft>
              <a:buClr>
                <a:schemeClr val="dk1"/>
              </a:buClr>
              <a:buSzPct val="78571"/>
              <a:buFont typeface="Arial"/>
              <a:buNone/>
            </a:pPr>
            <a:r>
              <a:rPr lang="en-US" dirty="0"/>
              <a:t>Every day more and more of the things that we do are completely being driven by software.</a:t>
            </a:r>
          </a:p>
          <a:p>
            <a:pPr lvl="0" rtl="0">
              <a:lnSpc>
                <a:spcPct val="90000"/>
              </a:lnSpc>
              <a:spcBef>
                <a:spcPts val="0"/>
              </a:spcBef>
              <a:spcAft>
                <a:spcPts val="300"/>
              </a:spcAft>
              <a:buClr>
                <a:schemeClr val="dk1"/>
              </a:buClr>
              <a:buSzPct val="78571"/>
              <a:buFont typeface="Arial"/>
              <a:buNone/>
            </a:pPr>
            <a:r>
              <a:rPr lang="en-US" dirty="0"/>
              <a:t>From sending an email, to ordering a pizza, to driving our cars, software is there and we need to be able to reach them.</a:t>
            </a:r>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your Windows machine you can directly launch the remoted iOS simulator!</a:t>
            </a:r>
          </a:p>
        </p:txBody>
      </p:sp>
      <p:sp>
        <p:nvSpPr>
          <p:cNvPr id="4" name="Slide Number Placeholder 3"/>
          <p:cNvSpPr>
            <a:spLocks noGrp="1"/>
          </p:cNvSpPr>
          <p:nvPr>
            <p:ph type="sldNum" sz="quarter" idx="5"/>
          </p:nvPr>
        </p:nvSpPr>
        <p:spPr/>
        <p:txBody>
          <a:bodyPr/>
          <a:lstStyle/>
          <a:p>
            <a:fld id="{E0AE778D-2A57-4226-B72B-26EA3CA60131}" type="slidenum">
              <a:rPr lang="en-US" smtClean="0"/>
              <a:t>63</a:t>
            </a:fld>
            <a:endParaRPr lang="en-US"/>
          </a:p>
        </p:txBody>
      </p:sp>
    </p:spTree>
    <p:extLst>
      <p:ext uri="{BB962C8B-B14F-4D97-AF65-F5344CB8AC3E}">
        <p14:creationId xmlns:p14="http://schemas.microsoft.com/office/powerpoint/2010/main" val="26673319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Visual Studio enterprise customer you can take advantage of the profiling tools for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64</a:t>
            </a:fld>
            <a:endParaRPr lang="en-US"/>
          </a:p>
        </p:txBody>
      </p:sp>
    </p:spTree>
    <p:extLst>
      <p:ext uri="{BB962C8B-B14F-4D97-AF65-F5344CB8AC3E}">
        <p14:creationId xmlns:p14="http://schemas.microsoft.com/office/powerpoint/2010/main" val="42404518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65</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works not only for C#, but also Xamarin.Forms XAML.</a:t>
            </a:r>
          </a:p>
        </p:txBody>
      </p:sp>
      <p:sp>
        <p:nvSpPr>
          <p:cNvPr id="4" name="Slide Number Placeholder 3"/>
          <p:cNvSpPr>
            <a:spLocks noGrp="1"/>
          </p:cNvSpPr>
          <p:nvPr>
            <p:ph type="sldNum" sz="quarter" idx="5"/>
          </p:nvPr>
        </p:nvSpPr>
        <p:spPr/>
        <p:txBody>
          <a:bodyPr/>
          <a:lstStyle/>
          <a:p>
            <a:fld id="{E0AE778D-2A57-4226-B72B-26EA3CA60131}" type="slidenum">
              <a:rPr lang="en-US" smtClean="0"/>
              <a:t>66</a:t>
            </a:fld>
            <a:endParaRPr lang="en-US"/>
          </a:p>
        </p:txBody>
      </p:sp>
    </p:spTree>
    <p:extLst>
      <p:ext uri="{BB962C8B-B14F-4D97-AF65-F5344CB8AC3E}">
        <p14:creationId xmlns:p14="http://schemas.microsoft.com/office/powerpoint/2010/main" val="35550669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Xamarin apps are built inside of Visual Studio you can take advantage of other services such as Live Share to do collaborative coding.</a:t>
            </a:r>
          </a:p>
        </p:txBody>
      </p:sp>
      <p:sp>
        <p:nvSpPr>
          <p:cNvPr id="4" name="Slide Number Placeholder 3"/>
          <p:cNvSpPr>
            <a:spLocks noGrp="1"/>
          </p:cNvSpPr>
          <p:nvPr>
            <p:ph type="sldNum" sz="quarter" idx="5"/>
          </p:nvPr>
        </p:nvSpPr>
        <p:spPr/>
        <p:txBody>
          <a:bodyPr/>
          <a:lstStyle/>
          <a:p>
            <a:fld id="{E0AE778D-2A57-4226-B72B-26EA3CA60131}" type="slidenum">
              <a:rPr lang="en-US" smtClean="0"/>
              <a:t>67</a:t>
            </a:fld>
            <a:endParaRPr lang="en-US"/>
          </a:p>
        </p:txBody>
      </p:sp>
    </p:spTree>
    <p:extLst>
      <p:ext uri="{BB962C8B-B14F-4D97-AF65-F5344CB8AC3E}">
        <p14:creationId xmlns:p14="http://schemas.microsoft.com/office/powerpoint/2010/main" val="3400363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4/3/2019 2:40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69</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4/3/2019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400" dirty="0"/>
              <a:t>Additionally, there are more devices, platforms, and extensions into the world of AI and machine learning.</a:t>
            </a:r>
          </a:p>
          <a:p>
            <a:pPr lvl="0" rtl="0">
              <a:spcBef>
                <a:spcPts val="0"/>
              </a:spcBef>
              <a:buNone/>
            </a:pPr>
            <a:r>
              <a:rPr lang="en-US" sz="1400" dirty="0"/>
              <a:t>That is where Xamarin can help .NET developers.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4/3/2019 2:40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how we build apps with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307982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565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5941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45147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3821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681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82037192"/>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2.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5.xml"/><Relationship Id="rId7" Type="http://schemas.openxmlformats.org/officeDocument/2006/relationships/theme" Target="../theme/theme3.xml"/><Relationship Id="rId2" Type="http://schemas.openxmlformats.org/officeDocument/2006/relationships/slideLayout" Target="../slideLayouts/slideLayout64.xml"/><Relationship Id="rId1" Type="http://schemas.openxmlformats.org/officeDocument/2006/relationships/slideLayout" Target="../slideLayouts/slideLayout63.xml"/><Relationship Id="rId6" Type="http://schemas.openxmlformats.org/officeDocument/2006/relationships/slideLayout" Target="../slideLayouts/slideLayout68.xml"/><Relationship Id="rId5" Type="http://schemas.openxmlformats.org/officeDocument/2006/relationships/slideLayout" Target="../slideLayouts/slideLayout67.xml"/><Relationship Id="rId4" Type="http://schemas.openxmlformats.org/officeDocument/2006/relationships/slideLayout" Target="../slideLayouts/slideLayout6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image" Target="../media/image10.emf"/><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3793" r:id="rId21"/>
    <p:sldLayoutId id="2147484082" r:id="rId22"/>
    <p:sldLayoutId id="2147484085" r:id="rId23"/>
    <p:sldLayoutId id="2147484086" r:id="rId24"/>
    <p:sldLayoutId id="2147484087" r:id="rId25"/>
    <p:sldLayoutId id="2147484047" r:id="rId26"/>
    <p:sldLayoutId id="2147484048" r:id="rId27"/>
    <p:sldLayoutId id="2147484049" r:id="rId28"/>
    <p:sldLayoutId id="2147484050" r:id="rId29"/>
    <p:sldLayoutId id="2147484051" r:id="rId30"/>
    <p:sldLayoutId id="2147484052" r:id="rId31"/>
    <p:sldLayoutId id="2147484053" r:id="rId32"/>
    <p:sldLayoutId id="2147484054" r:id="rId33"/>
    <p:sldLayoutId id="2147484055" r:id="rId34"/>
    <p:sldLayoutId id="2147484057" r:id="rId35"/>
    <p:sldLayoutId id="2147484058" r:id="rId36"/>
    <p:sldLayoutId id="2147484059" r:id="rId37"/>
    <p:sldLayoutId id="2147484060" r:id="rId38"/>
    <p:sldLayoutId id="2147484061" r:id="rId39"/>
    <p:sldLayoutId id="2147484062" r:id="rId40"/>
    <p:sldLayoutId id="2147484063" r:id="rId41"/>
    <p:sldLayoutId id="2147484064" r:id="rId42"/>
    <p:sldLayoutId id="2147484065" r:id="rId43"/>
    <p:sldLayoutId id="2147484066" r:id="rId44"/>
    <p:sldLayoutId id="2147484067" r:id="rId45"/>
    <p:sldLayoutId id="2147484068" r:id="rId46"/>
    <p:sldLayoutId id="2147484069" r:id="rId47"/>
    <p:sldLayoutId id="2147484070" r:id="rId48"/>
    <p:sldLayoutId id="2147484071" r:id="rId49"/>
    <p:sldLayoutId id="2147484072" r:id="rId50"/>
    <p:sldLayoutId id="2147484073" r:id="rId51"/>
    <p:sldLayoutId id="2147484074" r:id="rId52"/>
    <p:sldLayoutId id="2147484075" r:id="rId53"/>
    <p:sldLayoutId id="2147484076" r:id="rId54"/>
    <p:sldLayoutId id="2147484157" r:id="rId55"/>
    <p:sldLayoutId id="2147484160" r:id="rId56"/>
    <p:sldLayoutId id="2147484161" r:id="rId5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5.xml"/><Relationship Id="rId5" Type="http://schemas.openxmlformats.org/officeDocument/2006/relationships/image" Target="../media/image89.png"/><Relationship Id="rId4"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1.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62.xml"/><Relationship Id="rId5" Type="http://schemas.openxmlformats.org/officeDocument/2006/relationships/image" Target="../media/image93.png"/><Relationship Id="rId4" Type="http://schemas.openxmlformats.org/officeDocument/2006/relationships/image" Target="../media/image92.emf"/></Relationships>
</file>

<file path=ppt/slides/_rels/slide2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8" Type="http://schemas.openxmlformats.org/officeDocument/2006/relationships/image" Target="../media/image100.tiff"/><Relationship Id="rId3" Type="http://schemas.openxmlformats.org/officeDocument/2006/relationships/image" Target="../media/image95.tiff"/><Relationship Id="rId7" Type="http://schemas.openxmlformats.org/officeDocument/2006/relationships/image" Target="../media/image99.tiff"/><Relationship Id="rId2" Type="http://schemas.openxmlformats.org/officeDocument/2006/relationships/notesSlide" Target="../notesSlides/notesSlide25.xml"/><Relationship Id="rId1" Type="http://schemas.openxmlformats.org/officeDocument/2006/relationships/slideLayout" Target="../slideLayouts/slideLayout22.xml"/><Relationship Id="rId6" Type="http://schemas.openxmlformats.org/officeDocument/2006/relationships/image" Target="../media/image98.png"/><Relationship Id="rId11" Type="http://schemas.openxmlformats.org/officeDocument/2006/relationships/image" Target="../media/image70.png"/><Relationship Id="rId5" Type="http://schemas.openxmlformats.org/officeDocument/2006/relationships/image" Target="../media/image97.png"/><Relationship Id="rId10" Type="http://schemas.openxmlformats.org/officeDocument/2006/relationships/image" Target="../media/image69.emf"/><Relationship Id="rId4" Type="http://schemas.openxmlformats.org/officeDocument/2006/relationships/image" Target="../media/image96.png"/><Relationship Id="rId9" Type="http://schemas.openxmlformats.org/officeDocument/2006/relationships/image" Target="../media/image101.png"/></Relationships>
</file>

<file path=ppt/slides/_rels/slide27.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02.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tiff"/><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2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7.xml"/><Relationship Id="rId1" Type="http://schemas.openxmlformats.org/officeDocument/2006/relationships/slideLayout" Target="../slideLayouts/slideLayout56.xml"/></Relationships>
</file>

<file path=ppt/slides/_rels/slide2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28.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32.xml"/><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7.xml"/></Relationships>
</file>

<file path=ppt/slides/_rels/slide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119.svg"/></Relationships>
</file>

<file path=ppt/slides/_rels/slide38.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png"/><Relationship Id="rId7" Type="http://schemas.openxmlformats.org/officeDocument/2006/relationships/image" Target="../media/image124.png"/><Relationship Id="rId12" Type="http://schemas.openxmlformats.org/officeDocument/2006/relationships/image" Target="../media/image129.png"/><Relationship Id="rId2" Type="http://schemas.openxmlformats.org/officeDocument/2006/relationships/notesSlide" Target="../notesSlides/notesSlide35.xml"/><Relationship Id="rId16" Type="http://schemas.openxmlformats.org/officeDocument/2006/relationships/image" Target="../media/image133.png"/><Relationship Id="rId1" Type="http://schemas.openxmlformats.org/officeDocument/2006/relationships/slideLayout" Target="../slideLayouts/slideLayout6.xml"/><Relationship Id="rId6" Type="http://schemas.openxmlformats.org/officeDocument/2006/relationships/image" Target="../media/image123.png"/><Relationship Id="rId11" Type="http://schemas.openxmlformats.org/officeDocument/2006/relationships/image" Target="../media/image128.png"/><Relationship Id="rId5" Type="http://schemas.openxmlformats.org/officeDocument/2006/relationships/image" Target="../media/image122.png"/><Relationship Id="rId15" Type="http://schemas.openxmlformats.org/officeDocument/2006/relationships/image" Target="../media/image132.jpe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 Id="rId14" Type="http://schemas.openxmlformats.org/officeDocument/2006/relationships/image" Target="../media/image131.png"/></Relationships>
</file>

<file path=ppt/slides/_rels/slide39.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9.png"/><Relationship Id="rId7" Type="http://schemas.openxmlformats.org/officeDocument/2006/relationships/image" Target="../media/image143.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142.jpeg"/><Relationship Id="rId5" Type="http://schemas.openxmlformats.org/officeDocument/2006/relationships/image" Target="../media/image141.png"/><Relationship Id="rId4" Type="http://schemas.openxmlformats.org/officeDocument/2006/relationships/image" Target="../media/image140.svg"/><Relationship Id="rId9" Type="http://schemas.openxmlformats.org/officeDocument/2006/relationships/image" Target="../media/image145.png"/></Relationships>
</file>

<file path=ppt/slides/_rels/slide4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49.jpeg"/><Relationship Id="rId5" Type="http://schemas.openxmlformats.org/officeDocument/2006/relationships/image" Target="../media/image148.png"/><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1.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4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1.xml"/><Relationship Id="rId1" Type="http://schemas.openxmlformats.org/officeDocument/2006/relationships/slideLayout" Target="../slideLayouts/slideLayout5.xml"/><Relationship Id="rId4" Type="http://schemas.openxmlformats.org/officeDocument/2006/relationships/image" Target="../media/image163.png"/></Relationships>
</file>

<file path=ppt/slides/_rels/slide45.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70.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9.xml"/></Relationships>
</file>

<file path=ppt/slides/_rels/slide47.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3" Type="http://schemas.openxmlformats.org/officeDocument/2006/relationships/image" Target="../media/image171.png"/><Relationship Id="rId21" Type="http://schemas.openxmlformats.org/officeDocument/2006/relationships/image" Target="../media/image189.emf"/><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notesSlide" Target="../notesSlides/notesSlide44.xml"/><Relationship Id="rId16" Type="http://schemas.openxmlformats.org/officeDocument/2006/relationships/image" Target="../media/image184.png"/><Relationship Id="rId20" Type="http://schemas.openxmlformats.org/officeDocument/2006/relationships/image" Target="../media/image188.svg"/><Relationship Id="rId1" Type="http://schemas.openxmlformats.org/officeDocument/2006/relationships/slideLayout" Target="../slideLayouts/slideLayout5.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23" Type="http://schemas.openxmlformats.org/officeDocument/2006/relationships/image" Target="../media/image191.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s>
</file>

<file path=ppt/slides/_rels/slide48.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7.png"/><Relationship Id="rId2" Type="http://schemas.openxmlformats.org/officeDocument/2006/relationships/notesSlide" Target="../notesSlides/notesSlide45.xml"/><Relationship Id="rId1" Type="http://schemas.openxmlformats.org/officeDocument/2006/relationships/slideLayout" Target="../slideLayouts/slideLayout5.xml"/><Relationship Id="rId6" Type="http://schemas.openxmlformats.org/officeDocument/2006/relationships/image" Target="../media/image176.png"/><Relationship Id="rId5" Type="http://schemas.openxmlformats.org/officeDocument/2006/relationships/image" Target="../media/image171.png"/><Relationship Id="rId4" Type="http://schemas.openxmlformats.org/officeDocument/2006/relationships/image" Target="../media/image17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0.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7.xml"/><Relationship Id="rId1" Type="http://schemas.openxmlformats.org/officeDocument/2006/relationships/slideLayout" Target="../slideLayouts/slideLayout63.xml"/><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48.xml"/><Relationship Id="rId1" Type="http://schemas.openxmlformats.org/officeDocument/2006/relationships/slideLayout" Target="../slideLayouts/slideLayout6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3.xml"/></Relationships>
</file>

<file path=ppt/slides/_rels/slide5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50.xml"/><Relationship Id="rId1" Type="http://schemas.openxmlformats.org/officeDocument/2006/relationships/slideLayout" Target="../slideLayouts/slideLayout68.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5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1.xml"/><Relationship Id="rId1" Type="http://schemas.openxmlformats.org/officeDocument/2006/relationships/slideLayout" Target="../slideLayouts/slideLayout66.xml"/><Relationship Id="rId4" Type="http://schemas.openxmlformats.org/officeDocument/2006/relationships/image" Target="../media/image198.png"/></Relationships>
</file>

<file path=ppt/slides/_rels/slide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2.xml"/><Relationship Id="rId1" Type="http://schemas.openxmlformats.org/officeDocument/2006/relationships/slideLayout" Target="../slideLayouts/slideLayout64.xml"/><Relationship Id="rId5" Type="http://schemas.openxmlformats.org/officeDocument/2006/relationships/image" Target="../media/image201.png"/><Relationship Id="rId4" Type="http://schemas.openxmlformats.org/officeDocument/2006/relationships/image" Target="../media/image200.png"/></Relationships>
</file>

<file path=ppt/slides/_rels/slide56.xml.rels><?xml version="1.0" encoding="UTF-8" standalone="yes"?>
<Relationships xmlns="http://schemas.openxmlformats.org/package/2006/relationships"><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53.xml"/><Relationship Id="rId1" Type="http://schemas.openxmlformats.org/officeDocument/2006/relationships/slideLayout" Target="../slideLayouts/slideLayout64.xml"/><Relationship Id="rId6" Type="http://schemas.openxmlformats.org/officeDocument/2006/relationships/image" Target="../media/image205.png"/><Relationship Id="rId5" Type="http://schemas.openxmlformats.org/officeDocument/2006/relationships/image" Target="../media/image204.png"/><Relationship Id="rId4" Type="http://schemas.openxmlformats.org/officeDocument/2006/relationships/image" Target="../media/image203.png"/></Relationships>
</file>

<file path=ppt/slides/_rels/slide57.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54.xml"/><Relationship Id="rId1" Type="http://schemas.openxmlformats.org/officeDocument/2006/relationships/slideLayout" Target="../slideLayouts/slideLayout63.xml"/><Relationship Id="rId5" Type="http://schemas.openxmlformats.org/officeDocument/2006/relationships/image" Target="../media/image209.png"/><Relationship Id="rId4" Type="http://schemas.openxmlformats.org/officeDocument/2006/relationships/image" Target="../media/image208.png"/></Relationships>
</file>

<file path=ppt/slides/_rels/slide5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5.xml"/><Relationship Id="rId1" Type="http://schemas.openxmlformats.org/officeDocument/2006/relationships/slideLayout" Target="../slideLayouts/slideLayout64.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5.xml"/></Relationships>
</file>

<file path=ppt/slides/_rels/slide6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8.xml"/><Relationship Id="rId1" Type="http://schemas.openxmlformats.org/officeDocument/2006/relationships/slideLayout" Target="../slideLayouts/slideLayout5.xml"/><Relationship Id="rId5" Type="http://schemas.openxmlformats.org/officeDocument/2006/relationships/image" Target="../media/image211.png"/><Relationship Id="rId4" Type="http://schemas.openxmlformats.org/officeDocument/2006/relationships/image" Target="../media/image72.png"/></Relationships>
</file>

<file path=ppt/slides/_rels/slide6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6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61.xml"/><Relationship Id="rId1" Type="http://schemas.openxmlformats.org/officeDocument/2006/relationships/slideLayout" Target="../slideLayouts/slideLayout5.xml"/><Relationship Id="rId4" Type="http://schemas.openxmlformats.org/officeDocument/2006/relationships/image" Target="../media/image215.png"/></Relationships>
</file>

<file path=ppt/slides/_rels/slide65.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62.xml"/><Relationship Id="rId1" Type="http://schemas.openxmlformats.org/officeDocument/2006/relationships/slideLayout" Target="../slideLayouts/slideLayout5.xml"/><Relationship Id="rId5" Type="http://schemas.openxmlformats.org/officeDocument/2006/relationships/image" Target="../media/image218.png"/><Relationship Id="rId4" Type="http://schemas.openxmlformats.org/officeDocument/2006/relationships/image" Target="../media/image217.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9.png"/><Relationship Id="rId5" Type="http://schemas.openxmlformats.org/officeDocument/2006/relationships/image" Target="../media/image216.png"/><Relationship Id="rId4"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222.jpeg"/></Relationships>
</file>

<file path=ppt/slides/_rels/slide6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69.xml.rels><?xml version="1.0" encoding="UTF-8" standalone="yes"?>
<Relationships xmlns="http://schemas.openxmlformats.org/package/2006/relationships"><Relationship Id="rId3" Type="http://schemas.openxmlformats.org/officeDocument/2006/relationships/image" Target="../media/image223.emf"/><Relationship Id="rId2" Type="http://schemas.openxmlformats.org/officeDocument/2006/relationships/notesSlide" Target="../notesSlides/notesSlide6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png"/><Relationship Id="rId21" Type="http://schemas.openxmlformats.org/officeDocument/2006/relationships/image" Target="../media/image45.png"/><Relationship Id="rId34" Type="http://schemas.openxmlformats.org/officeDocument/2006/relationships/image" Target="../media/image58.jpg"/><Relationship Id="rId7" Type="http://schemas.openxmlformats.org/officeDocument/2006/relationships/image" Target="../media/image31.tiff"/><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2.jpg"/><Relationship Id="rId2" Type="http://schemas.openxmlformats.org/officeDocument/2006/relationships/notesSlide" Target="../notesSlides/notesSlide8.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1.xml"/><Relationship Id="rId6" Type="http://schemas.openxmlformats.org/officeDocument/2006/relationships/image" Target="../media/image30.tiff"/><Relationship Id="rId11" Type="http://schemas.openxmlformats.org/officeDocument/2006/relationships/image" Target="../media/image35.tiff"/><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1.jpg"/><Relationship Id="rId5" Type="http://schemas.openxmlformats.org/officeDocument/2006/relationships/image" Target="../media/image29.png"/><Relationship Id="rId15" Type="http://schemas.openxmlformats.org/officeDocument/2006/relationships/image" Target="../media/image39.tiff"/><Relationship Id="rId23" Type="http://schemas.openxmlformats.org/officeDocument/2006/relationships/image" Target="../media/image47.emf"/><Relationship Id="rId28" Type="http://schemas.openxmlformats.org/officeDocument/2006/relationships/image" Target="../media/image52.tiff"/><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jpg"/><Relationship Id="rId4" Type="http://schemas.openxmlformats.org/officeDocument/2006/relationships/image" Target="../media/image28.png"/><Relationship Id="rId9" Type="http://schemas.openxmlformats.org/officeDocument/2006/relationships/image" Target="../media/image33.tiff"/><Relationship Id="rId14" Type="http://schemas.openxmlformats.org/officeDocument/2006/relationships/image" Target="../media/image38.emf"/><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g"/><Relationship Id="rId8" Type="http://schemas.openxmlformats.org/officeDocument/2006/relationships/image" Target="../media/image32.jpeg"/><Relationship Id="rId3"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543146" y="1971184"/>
            <a:ext cx="9242691" cy="1793090"/>
          </a:xfrm>
        </p:spPr>
        <p:txBody>
          <a:bodyPr/>
          <a:lstStyle/>
          <a:p>
            <a:r>
              <a:rPr lang="en-US"/>
              <a:t>Introduction to Mobile Development with Xamarin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sz="2800" dirty="0">
                <a:latin typeface="+mn-lt"/>
              </a:rPr>
              <a:t>Matthew Leibowitz</a:t>
            </a:r>
          </a:p>
          <a:p>
            <a:r>
              <a:rPr lang="en-US" sz="2800" dirty="0">
                <a:latin typeface="+mn-lt"/>
              </a:rPr>
              <a:t>Senior Software Engineer @ Microsoft</a:t>
            </a:r>
          </a:p>
          <a:p>
            <a:endParaRPr lang="en-US" sz="2400" b="1" dirty="0">
              <a:latin typeface="+mn-lt"/>
            </a:endParaRPr>
          </a:p>
          <a:p>
            <a:r>
              <a:rPr lang="en-US" sz="2400" b="1" dirty="0">
                <a:latin typeface="+mn-lt"/>
              </a:rPr>
              <a:t>@mattleibow</a:t>
            </a:r>
          </a:p>
          <a:p>
            <a:r>
              <a:rPr lang="en-US" sz="2400" b="1" dirty="0">
                <a:latin typeface="+mn-lt"/>
              </a:rPr>
              <a:t>maleib@microsoft.com</a:t>
            </a:r>
          </a:p>
          <a:p>
            <a:endParaRPr lang="en-US" dirty="0">
              <a:latin typeface="+mn-lt"/>
            </a:endParaRPr>
          </a:p>
        </p:txBody>
      </p:sp>
      <p:pic>
        <p:nvPicPr>
          <p:cNvPr id="5" name="Picture 4" descr="A close up of a logo&#10;&#10;Description automatically generated">
            <a:extLst>
              <a:ext uri="{FF2B5EF4-FFF2-40B4-BE49-F238E27FC236}">
                <a16:creationId xmlns:a16="http://schemas.microsoft.com/office/drawing/2014/main" id="{ED7DF731-CF88-4426-9755-789489E6F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715" y="-355531"/>
            <a:ext cx="2780170" cy="2780170"/>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2139688"/>
          </a:xfrm>
        </p:spPr>
        <p:txBody>
          <a:bodyPr/>
          <a:lstStyle/>
          <a:p>
            <a:r>
              <a:rPr lang="en-US"/>
              <a:t>App Development </a:t>
            </a:r>
            <a:br>
              <a:rPr lang="en-US"/>
            </a:br>
            <a:r>
              <a:rPr lang="en-US"/>
              <a:t>With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rgbClr val="606E6F"/>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p>
        </p:txBody>
      </p:sp>
      <p:sp>
        <p:nvSpPr>
          <p:cNvPr id="19" name="Rounded Rectangle 18"/>
          <p:cNvSpPr/>
          <p:nvPr/>
        </p:nvSpPr>
        <p:spPr>
          <a:xfrm>
            <a:off x="74086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Windows.Media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0" name="Rounded Rectangle 19"/>
          <p:cNvSpPr/>
          <p:nvPr/>
        </p:nvSpPr>
        <p:spPr>
          <a:xfrm>
            <a:off x="2911154" y="1875366"/>
            <a:ext cx="2033609" cy="666217"/>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00"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Windows.Networking</a:t>
            </a:r>
            <a:endParaRPr lang="en-US" sz="1400"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1" name="Rounded Rectangle 20"/>
          <p:cNvSpPr/>
          <p:nvPr/>
        </p:nvSpPr>
        <p:spPr>
          <a:xfrm>
            <a:off x="5081441"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Windows.Storage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2" name="Rounded Rectangle 21"/>
          <p:cNvSpPr/>
          <p:nvPr/>
        </p:nvSpPr>
        <p:spPr>
          <a:xfrm>
            <a:off x="7251728"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Windows.Foundation</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3" name="Rounded Rectangle 22"/>
          <p:cNvSpPr/>
          <p:nvPr/>
        </p:nvSpPr>
        <p:spPr>
          <a:xfrm>
            <a:off x="942201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Windows.Devices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9"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0"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1"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2"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4"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5"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26"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7"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8"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9" name="Left Brace 28"/>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30" name="Rectangle 29"/>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59269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Xamarin.iOS</a:t>
            </a:r>
            <a:endParaRPr lang="en-US"/>
          </a:p>
        </p:txBody>
      </p:sp>
      <p:grpSp>
        <p:nvGrpSpPr>
          <p:cNvPr id="6" name="Group 5"/>
          <p:cNvGrpSpPr/>
          <p:nvPr/>
        </p:nvGrpSpPr>
        <p:grpSpPr>
          <a:xfrm>
            <a:off x="740866" y="1875365"/>
            <a:ext cx="10714759" cy="666218"/>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Xamarin.Android</a:t>
            </a:r>
            <a:endParaRPr lang="en-US"/>
          </a:p>
        </p:txBody>
      </p:sp>
      <p:grpSp>
        <p:nvGrpSpPr>
          <p:cNvPr id="28" name="Group 27"/>
          <p:cNvGrpSpPr/>
          <p:nvPr/>
        </p:nvGrpSpPr>
        <p:grpSpPr>
          <a:xfrm>
            <a:off x="740866" y="1875365"/>
            <a:ext cx="10714759" cy="666218"/>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874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E4F38-4E2B-4F0F-A682-5D2363AB3F1A}"/>
              </a:ext>
            </a:extLst>
          </p:cNvPr>
          <p:cNvSpPr txBox="1"/>
          <p:nvPr/>
        </p:nvSpPr>
        <p:spPr>
          <a:xfrm>
            <a:off x="7458123" y="2467390"/>
            <a:ext cx="1952577" cy="192322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41768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 name="Group 8">
            <a:extLst>
              <a:ext uri="{FF2B5EF4-FFF2-40B4-BE49-F238E27FC236}">
                <a16:creationId xmlns:a16="http://schemas.microsoft.com/office/drawing/2014/main" id="{EC1B41F4-7756-4A73-8D35-A4AD7C96F547}"/>
              </a:ext>
            </a:extLst>
          </p:cNvPr>
          <p:cNvGrpSpPr/>
          <p:nvPr/>
        </p:nvGrpSpPr>
        <p:grpSpPr>
          <a:xfrm>
            <a:off x="9308567"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25680" y="5385949"/>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0" y="4275303"/>
                <a:ext cx="634451" cy="554098"/>
              </a:xfrm>
              <a:prstGeom prst="rect">
                <a:avLst/>
              </a:prstGeom>
              <a:noFill/>
              <a:ln>
                <a:noFill/>
              </a:ln>
            </p:spPr>
          </p:pic>
        </p:grpSp>
        <p:pic>
          <p:nvPicPr>
            <p:cNvPr id="1026" name="Picture 2">
              <a:extLst>
                <a:ext uri="{FF2B5EF4-FFF2-40B4-BE49-F238E27FC236}">
                  <a16:creationId xmlns:a16="http://schemas.microsoft.com/office/drawing/2014/main" id="{E88A285C-1E65-4CE6-81B1-856AE86C3E0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049890" y="3249939"/>
              <a:ext cx="738512" cy="7385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03FE53-0B67-4FB8-B9DA-8C843B4C56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04221" y="2236323"/>
              <a:ext cx="829849" cy="829849"/>
            </a:xfrm>
            <a:prstGeom prst="rect">
              <a:avLst/>
            </a:prstGeom>
          </p:spPr>
        </p:pic>
      </p:grpSp>
    </p:spTree>
    <p:extLst>
      <p:ext uri="{BB962C8B-B14F-4D97-AF65-F5344CB8AC3E}">
        <p14:creationId xmlns:p14="http://schemas.microsoft.com/office/powerpoint/2010/main" val="6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4046236"/>
          </a:xfrm>
        </p:spPr>
        <p:txBody>
          <a:bodyPr/>
          <a:lstStyle/>
          <a:p>
            <a:r>
              <a:rPr lang="en-US" dirty="0"/>
              <a:t>What is Xamarin?</a:t>
            </a:r>
          </a:p>
          <a:p>
            <a:r>
              <a:rPr lang="en-US" dirty="0"/>
              <a:t>.NET</a:t>
            </a:r>
            <a:r>
              <a:rPr lang="en-US" dirty="0">
                <a:solidFill>
                  <a:srgbClr val="FF0000"/>
                </a:solidFill>
              </a:rPr>
              <a:t> </a:t>
            </a:r>
            <a:endParaRPr lang="en-US" dirty="0"/>
          </a:p>
          <a:p>
            <a:r>
              <a:rPr lang="en-US" dirty="0"/>
              <a:t>Under the Hood</a:t>
            </a:r>
          </a:p>
          <a:p>
            <a:r>
              <a:rPr lang="en-US" dirty="0"/>
              <a:t>Integrations </a:t>
            </a:r>
          </a:p>
          <a:p>
            <a:r>
              <a:rPr lang="en-US" dirty="0" err="1"/>
              <a:t>Xamarin.Forms</a:t>
            </a:r>
            <a:r>
              <a:rPr lang="en-US" dirty="0"/>
              <a:t> Overview</a:t>
            </a:r>
          </a:p>
          <a:p>
            <a:r>
              <a:rPr lang="en-US" dirty="0"/>
              <a:t>Visual Studio</a:t>
            </a:r>
            <a:r>
              <a:rPr lang="en-US" dirty="0">
                <a:solidFill>
                  <a:srgbClr val="FF0000"/>
                </a:solidFill>
              </a:rPr>
              <a:t> </a:t>
            </a:r>
            <a:endParaRPr lang="en-US" dirty="0"/>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E438-13F6-493E-8E45-9262BD802B27}"/>
              </a:ext>
            </a:extLst>
          </p:cNvPr>
          <p:cNvSpPr>
            <a:spLocks noGrp="1"/>
          </p:cNvSpPr>
          <p:nvPr>
            <p:ph type="title"/>
          </p:nvPr>
        </p:nvSpPr>
        <p:spPr>
          <a:xfrm>
            <a:off x="568047" y="2084172"/>
            <a:ext cx="8307012" cy="3176254"/>
          </a:xfrm>
        </p:spPr>
        <p:txBody>
          <a:bodyPr/>
          <a:lstStyle/>
          <a:p>
            <a:pPr defTabSz="914400">
              <a:spcBef>
                <a:spcPts val="0"/>
              </a:spcBef>
            </a:pPr>
            <a:r>
              <a:rPr lang="en-US" sz="7200" b="1">
                <a:gradFill>
                  <a:gsLst>
                    <a:gs pos="9259">
                      <a:schemeClr val="bg1"/>
                    </a:gs>
                    <a:gs pos="19444">
                      <a:schemeClr val="bg1"/>
                    </a:gs>
                  </a:gsLst>
                  <a:lin ang="5400000" scaled="1"/>
                </a:gradFill>
              </a:rPr>
              <a:t>No better time to be a </a:t>
            </a:r>
            <a:r>
              <a:rPr lang="en-US" sz="7200" b="1">
                <a:gradFill>
                  <a:gsLst>
                    <a:gs pos="9259">
                      <a:schemeClr val="bg1"/>
                    </a:gs>
                    <a:gs pos="19444">
                      <a:schemeClr val="bg1"/>
                    </a:gs>
                  </a:gsLst>
                  <a:lin ang="5400000" scaled="1"/>
                </a:gradFill>
                <a:latin typeface="Segoe UI Semibold" panose="020B0702040204020203" pitchFamily="34" charset="0"/>
                <a:cs typeface="Segoe UI Semibold" panose="020B0702040204020203" pitchFamily="34" charset="0"/>
              </a:rPr>
              <a:t>.NET </a:t>
            </a:r>
            <a:r>
              <a:rPr lang="en-US" sz="7200" b="1">
                <a:gradFill>
                  <a:gsLst>
                    <a:gs pos="9259">
                      <a:schemeClr val="bg1"/>
                    </a:gs>
                    <a:gs pos="19444">
                      <a:schemeClr val="bg1"/>
                    </a:gs>
                  </a:gsLst>
                  <a:lin ang="5400000" scaled="1"/>
                </a:gradFill>
              </a:rPr>
              <a:t>developer</a:t>
            </a:r>
          </a:p>
        </p:txBody>
      </p:sp>
    </p:spTree>
    <p:extLst>
      <p:ext uri="{BB962C8B-B14F-4D97-AF65-F5344CB8AC3E}">
        <p14:creationId xmlns:p14="http://schemas.microsoft.com/office/powerpoint/2010/main" val="16832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Title 2"/>
          <p:cNvSpPr>
            <a:spLocks noGrp="1"/>
          </p:cNvSpPr>
          <p:nvPr>
            <p:ph type="title"/>
          </p:nvPr>
        </p:nvSpPr>
        <p:spPr/>
        <p:txBody>
          <a:bodyPr/>
          <a:lstStyle/>
          <a:p>
            <a:r>
              <a:rPr lang="en-US">
                <a:solidFill>
                  <a:schemeClr val="tx1"/>
                </a:solidFill>
              </a:rPr>
              <a:t>.NET ecosystem</a:t>
            </a:r>
          </a:p>
        </p:txBody>
      </p:sp>
      <p:sp>
        <p:nvSpPr>
          <p:cNvPr id="46" name="3 arrow"/>
          <p:cNvSpPr/>
          <p:nvPr/>
        </p:nvSpPr>
        <p:spPr bwMode="auto">
          <a:xfrm>
            <a:off x="0" y="208636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gradFill>
                <a:gsLst>
                  <a:gs pos="9583">
                    <a:srgbClr val="FFFFFF"/>
                  </a:gs>
                  <a:gs pos="24000">
                    <a:srgbClr val="FFFFFF"/>
                  </a:gs>
                </a:gsLst>
                <a:lin ang="5400000" scaled="0"/>
              </a:gradFill>
              <a:latin typeface="Segoe UI Light"/>
              <a:ea typeface="ＭＳ Ｐゴシック" charset="0"/>
            </a:endParaRPr>
          </a:p>
        </p:txBody>
      </p:sp>
      <p:cxnSp>
        <p:nvCxnSpPr>
          <p:cNvPr id="10" name="Straight Connector 9"/>
          <p:cNvCxnSpPr/>
          <p:nvPr/>
        </p:nvCxnSpPr>
        <p:spPr>
          <a:xfrm>
            <a:off x="4131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4327427"/>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195438" y="2086365"/>
            <a:ext cx="4146450" cy="1991309"/>
            <a:chOff x="8290983" y="2124076"/>
            <a:chExt cx="5972239" cy="2031239"/>
          </a:xfrm>
        </p:grpSpPr>
        <p:sp>
          <p:nvSpPr>
            <p:cNvPr id="26" name="Rectangle 25"/>
            <p:cNvSpPr/>
            <p:nvPr/>
          </p:nvSpPr>
          <p:spPr>
            <a:xfrm>
              <a:off x="8290983" y="2124076"/>
              <a:ext cx="5972239" cy="2031239"/>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Highest velocity OSS projects</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on GitHub</a:t>
              </a:r>
            </a:p>
          </p:txBody>
        </p:sp>
        <p:sp>
          <p:nvSpPr>
            <p:cNvPr id="15" name="Title 2"/>
            <p:cNvSpPr txBox="1">
              <a:spLocks/>
            </p:cNvSpPr>
            <p:nvPr/>
          </p:nvSpPr>
          <p:spPr>
            <a:xfrm>
              <a:off x="8760883" y="3765044"/>
              <a:ext cx="3571710" cy="341632"/>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Core</a:t>
              </a:r>
            </a:p>
          </p:txBody>
        </p:sp>
      </p:grpSp>
      <p:sp>
        <p:nvSpPr>
          <p:cNvPr id="44" name="Rectangle 43"/>
          <p:cNvSpPr/>
          <p:nvPr/>
        </p:nvSpPr>
        <p:spPr>
          <a:xfrm>
            <a:off x="4131439" y="2086365"/>
            <a:ext cx="3929122"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&gt;750K</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Core developers</a:t>
            </a:r>
          </a:p>
          <a:p>
            <a:pPr defTabSz="1218365" fontAlgn="base">
              <a:lnSpc>
                <a:spcPct val="90000"/>
              </a:lnSpc>
              <a:spcBef>
                <a:spcPct val="0"/>
              </a:spcBef>
              <a:spcAft>
                <a:spcPct val="0"/>
              </a:spcAft>
            </a:pPr>
            <a:endParaRPr lang="en-US" sz="1961" kern="0">
              <a:gradFill>
                <a:gsLst>
                  <a:gs pos="92593">
                    <a:srgbClr val="FFFFFF"/>
                  </a:gs>
                  <a:gs pos="65741">
                    <a:srgbClr val="FFFFFF"/>
                  </a:gs>
                </a:gsLst>
                <a:lin ang="5400000" scaled="1"/>
              </a:gradFill>
              <a:latin typeface="Segoe UI"/>
              <a:ea typeface="Segoe UI" pitchFamily="34" charset="0"/>
              <a:cs typeface="Segoe UI" pitchFamily="34" charset="0"/>
            </a:endParaRPr>
          </a:p>
        </p:txBody>
      </p:sp>
      <p:grpSp>
        <p:nvGrpSpPr>
          <p:cNvPr id="20" name="Group 19"/>
          <p:cNvGrpSpPr/>
          <p:nvPr/>
        </p:nvGrpSpPr>
        <p:grpSpPr>
          <a:xfrm>
            <a:off x="8195439" y="4327429"/>
            <a:ext cx="5085279" cy="1935780"/>
            <a:chOff x="8290982" y="4410076"/>
            <a:chExt cx="5187249" cy="1974595"/>
          </a:xfrm>
        </p:grpSpPr>
        <p:sp>
          <p:nvSpPr>
            <p:cNvPr id="45" name="Rectangle 44"/>
            <p:cNvSpPr/>
            <p:nvPr/>
          </p:nvSpPr>
          <p:spPr>
            <a:xfrm>
              <a:off x="8290982" y="4410076"/>
              <a:ext cx="5187249" cy="1920636"/>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&gt;550 repositories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&gt;61K accepted community PRs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&gt;12K contributors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&gt;87% outside of Microsoft</a:t>
              </a:r>
            </a:p>
          </p:txBody>
        </p:sp>
        <p:sp>
          <p:nvSpPr>
            <p:cNvPr id="41" name="Title 2"/>
            <p:cNvSpPr txBox="1">
              <a:spLocks/>
            </p:cNvSpPr>
            <p:nvPr/>
          </p:nvSpPr>
          <p:spPr>
            <a:xfrm>
              <a:off x="9111259" y="6038508"/>
              <a:ext cx="2659101"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Foundation</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165" y="6033977"/>
              <a:ext cx="350694" cy="350694"/>
            </a:xfrm>
            <a:prstGeom prst="rect">
              <a:avLst/>
            </a:prstGeom>
          </p:spPr>
        </p:pic>
      </p:grpSp>
      <p:grpSp>
        <p:nvGrpSpPr>
          <p:cNvPr id="21" name="Group 20"/>
          <p:cNvGrpSpPr/>
          <p:nvPr/>
        </p:nvGrpSpPr>
        <p:grpSpPr>
          <a:xfrm>
            <a:off x="4131440" y="4327427"/>
            <a:ext cx="3823602" cy="1960576"/>
            <a:chOff x="4145491" y="4410076"/>
            <a:chExt cx="3900273" cy="1999890"/>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8x</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Faster than Node.js</a:t>
              </a:r>
            </a:p>
          </p:txBody>
        </p:sp>
        <p:sp>
          <p:nvSpPr>
            <p:cNvPr id="37" name="Rectangle 36"/>
            <p:cNvSpPr/>
            <p:nvPr/>
          </p:nvSpPr>
          <p:spPr>
            <a:xfrm>
              <a:off x="5043488" y="6038511"/>
              <a:ext cx="3002276" cy="341632"/>
            </a:xfrm>
            <a:prstGeom prst="rect">
              <a:avLst/>
            </a:prstGeom>
          </p:spPr>
          <p:txBody>
            <a:bodyPr wrap="square" anchor="ctr" anchorCtr="0">
              <a:spAutoFit/>
            </a:bodyPr>
            <a:lstStyle/>
            <a:p>
              <a:pPr defTabSz="914225">
                <a:lnSpc>
                  <a:spcPct val="90000"/>
                </a:lnSpc>
              </a:pPr>
              <a:r>
                <a:rPr lang="en-US" sz="1765"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ASP.NET Core</a:t>
              </a:r>
            </a:p>
          </p:txBody>
        </p:sp>
        <p:pic>
          <p:nvPicPr>
            <p:cNvPr id="2" name="Picture 1"/>
            <p:cNvPicPr>
              <a:picLocks noChangeAspect="1"/>
            </p:cNvPicPr>
            <p:nvPr/>
          </p:nvPicPr>
          <p:blipFill rotWithShape="1">
            <a:blip r:embed="rId4">
              <a:duotone>
                <a:prstClr val="black"/>
                <a:schemeClr val="tx1">
                  <a:lumMod val="85000"/>
                  <a:tint val="45000"/>
                  <a:satMod val="400000"/>
                </a:schemeClr>
              </a:duotone>
              <a:extLst>
                <a:ext uri="{28A0092B-C50C-407E-A947-70E740481C1C}">
                  <a14:useLocalDpi xmlns:a14="http://schemas.microsoft.com/office/drawing/2010/main" val="0"/>
                </a:ext>
              </a:extLst>
            </a:blip>
            <a:srcRect/>
            <a:stretch/>
          </p:blipFill>
          <p:spPr>
            <a:xfrm>
              <a:off x="4615391" y="6008688"/>
              <a:ext cx="401280" cy="401278"/>
            </a:xfrm>
            <a:prstGeom prst="rect">
              <a:avLst/>
            </a:prstGeom>
          </p:spPr>
        </p:pic>
      </p:grpSp>
      <p:sp>
        <p:nvSpPr>
          <p:cNvPr id="24" name="Rectangle 23"/>
          <p:cNvSpPr/>
          <p:nvPr/>
        </p:nvSpPr>
        <p:spPr>
          <a:xfrm>
            <a:off x="67439" y="2086365"/>
            <a:ext cx="4047102" cy="171983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+1M New</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developers in last year</a:t>
            </a:r>
          </a:p>
        </p:txBody>
      </p:sp>
      <p:grpSp>
        <p:nvGrpSpPr>
          <p:cNvPr id="22" name="Group 21"/>
          <p:cNvGrpSpPr/>
          <p:nvPr/>
        </p:nvGrpSpPr>
        <p:grpSpPr>
          <a:xfrm>
            <a:off x="67440" y="4327427"/>
            <a:ext cx="2995945" cy="1950433"/>
            <a:chOff x="-1" y="4410076"/>
            <a:chExt cx="3056020" cy="1989543"/>
          </a:xfrm>
        </p:grpSpPr>
        <p:sp>
          <p:nvSpPr>
            <p:cNvPr id="43" name="Rectangle 42"/>
            <p:cNvSpPr/>
            <p:nvPr/>
          </p:nvSpPr>
          <p:spPr>
            <a:xfrm>
              <a:off x="-1" y="4410076"/>
              <a:ext cx="2516715"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10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Language=C#</a:t>
              </a:r>
            </a:p>
          </p:txBody>
        </p:sp>
        <p:sp>
          <p:nvSpPr>
            <p:cNvPr id="47" name="Title 2"/>
            <p:cNvSpPr txBox="1">
              <a:spLocks/>
            </p:cNvSpPr>
            <p:nvPr/>
          </p:nvSpPr>
          <p:spPr>
            <a:xfrm>
              <a:off x="850484" y="6038511"/>
              <a:ext cx="2205535"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GitHub</a:t>
              </a:r>
            </a:p>
          </p:txBody>
        </p:sp>
        <p:pic>
          <p:nvPicPr>
            <p:cNvPr id="2050" name="Picture 2" descr="https://cdn4.iconfinder.com/data/icons/iconsimple-logotypes/512/github-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6019035"/>
              <a:ext cx="380584" cy="3805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600"/>
                                        <p:tgtEl>
                                          <p:spTgt spid="10"/>
                                        </p:tgtEl>
                                      </p:cBhvr>
                                    </p:animEffect>
                                  </p:childTnLst>
                                </p:cTn>
                              </p:par>
                              <p:par>
                                <p:cTn id="12" presetID="10" presetClass="entr" presetSubtype="0"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nodeType="withEffect">
                                  <p:stCondLst>
                                    <p:cond delay="500"/>
                                  </p:stCondLst>
                                  <p:childTnLst>
                                    <p:animMotion origin="layout" path="M 2.5E-6 4.44444E-6 L 0.025 4.44444E-6 " pathEditMode="relative" rAng="0" ptsTypes="AA">
                                      <p:cBhvr>
                                        <p:cTn id="16" dur="800" spd="-100000" fill="hold"/>
                                        <p:tgtEl>
                                          <p:spTgt spid="14"/>
                                        </p:tgtEl>
                                        <p:attrNameLst>
                                          <p:attrName>ppt_x</p:attrName>
                                          <p:attrName>ppt_y</p:attrName>
                                        </p:attrNameLst>
                                      </p:cBhvr>
                                      <p:rCtr x="1250" y="0"/>
                                    </p:animMotion>
                                  </p:childTnLst>
                                </p:cTn>
                              </p:par>
                              <p:par>
                                <p:cTn id="17" presetID="22" presetClass="entr" presetSubtype="1" fill="hold"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600"/>
                                        <p:tgtEl>
                                          <p:spTgt spid="54"/>
                                        </p:tgtEl>
                                      </p:cBhvr>
                                    </p:animEffect>
                                  </p:childTnLst>
                                </p:cTn>
                              </p:par>
                              <p:par>
                                <p:cTn id="20" presetID="10" presetClass="entr" presetSubtype="0" fill="hold" nodeType="withEffect">
                                  <p:stCondLst>
                                    <p:cond delay="6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3" presetClass="path" presetSubtype="0" decel="100000" fill="hold" nodeType="withEffect">
                                  <p:stCondLst>
                                    <p:cond delay="600"/>
                                  </p:stCondLst>
                                  <p:childTnLst>
                                    <p:animMotion origin="layout" path="M 4.58333E-6 1.85185E-6 L 0.025 1.85185E-6 " pathEditMode="relative" rAng="0" ptsTypes="AA">
                                      <p:cBhvr>
                                        <p:cTn id="24" dur="800" spd="-100000" fill="hold"/>
                                        <p:tgtEl>
                                          <p:spTgt spid="22"/>
                                        </p:tgtEl>
                                        <p:attrNameLst>
                                          <p:attrName>ppt_x</p:attrName>
                                          <p:attrName>ppt_y</p:attrName>
                                        </p:attrNameLst>
                                      </p:cBhvr>
                                      <p:rCtr x="1250" y="0"/>
                                    </p:animMotion>
                                  </p:childTnLst>
                                </p:cTn>
                              </p:par>
                              <p:par>
                                <p:cTn id="25" presetID="22" presetClass="entr" presetSubtype="8" fill="hold" nodeType="withEffect">
                                  <p:stCondLst>
                                    <p:cond delay="60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800"/>
                                        <p:tgtEl>
                                          <p:spTgt spid="56"/>
                                        </p:tgtEl>
                                      </p:cBhvr>
                                    </p:animEffect>
                                  </p:childTnLst>
                                </p:cTn>
                              </p:par>
                              <p:par>
                                <p:cTn id="28" presetID="10" presetClass="entr" presetSubtype="0" fill="hold" nodeType="withEffect">
                                  <p:stCondLst>
                                    <p:cond delay="7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63" presetClass="path" presetSubtype="0" decel="100000" fill="hold" nodeType="withEffect">
                                  <p:stCondLst>
                                    <p:cond delay="700"/>
                                  </p:stCondLst>
                                  <p:childTnLst>
                                    <p:animMotion origin="layout" path="M -2.91667E-6 -2.59259E-6 L 0.025 -2.59259E-6 " pathEditMode="relative" rAng="0" ptsTypes="AA">
                                      <p:cBhvr>
                                        <p:cTn id="32" dur="800" spd="-100000" fill="hold"/>
                                        <p:tgtEl>
                                          <p:spTgt spid="21"/>
                                        </p:tgtEl>
                                        <p:attrNameLst>
                                          <p:attrName>ppt_x</p:attrName>
                                          <p:attrName>ppt_y</p:attrName>
                                        </p:attrNameLst>
                                      </p:cBhvr>
                                      <p:rCtr x="1250" y="0"/>
                                    </p:animMotion>
                                  </p:childTnLst>
                                </p:cTn>
                              </p:par>
                              <p:par>
                                <p:cTn id="33" presetID="10" presetClass="entr" presetSubtype="0"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63" presetClass="path" presetSubtype="0" decel="100000" fill="hold" nodeType="withEffect">
                                  <p:stCondLst>
                                    <p:cond delay="800"/>
                                  </p:stCondLst>
                                  <p:childTnLst>
                                    <p:animMotion origin="layout" path="M 8.33333E-7 -7.40741E-7 L 0.025 -7.40741E-7 " pathEditMode="relative" rAng="0" ptsTypes="AA">
                                      <p:cBhvr>
                                        <p:cTn id="37" dur="800" spd="-100000" fill="hold"/>
                                        <p:tgtEl>
                                          <p:spTgt spid="20"/>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latin typeface="Segoe UI Light"/>
                <a:ea typeface="+mn-ea"/>
                <a:cs typeface="Segoe UI Light" panose="020B0502040204020203" pitchFamily="34" charset="0"/>
              </a:rPr>
              <a:t>.NET Open Source Success</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“Samsung is embracing .NET because it is a completely open source project.” </a:t>
            </a:r>
            <a:r>
              <a:rPr kumimoji="0" lang="en-US" sz="1600" b="0" i="0" u="none" strike="noStrike" kern="1200" cap="none" spc="0" normalizeH="0" baseline="0" noProof="0">
                <a:ln>
                  <a:noFill/>
                </a:ln>
                <a:solidFill>
                  <a:srgbClr val="101128"/>
                </a:solidFill>
                <a:effectLst/>
                <a:uLnTx/>
                <a:uFillTx/>
                <a:latin typeface="Segoe UI"/>
                <a:ea typeface="+mn-ea"/>
                <a:cs typeface="+mn-cs"/>
              </a:rPr>
              <a:t>— Samsung</a:t>
            </a:r>
            <a:endParaRPr kumimoji="0" lang="en-US" sz="1961" b="0" i="0" u="none" strike="noStrike" kern="1200" cap="none" spc="0" normalizeH="0" baseline="0" noProof="0">
              <a:ln>
                <a:noFill/>
              </a:ln>
              <a:solidFill>
                <a:srgbClr val="101128"/>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a:ln>
                  <a:noFill/>
                </a:ln>
                <a:solidFill>
                  <a:srgbClr val="101128"/>
                </a:solidFill>
                <a:effectLst/>
                <a:uLnTx/>
                <a:uFillTx/>
                <a:latin typeface="Segoe UI"/>
                <a:ea typeface="+mn-ea"/>
                <a:cs typeface="+mn-cs"/>
              </a:rPr>
              <a:t>— </a:t>
            </a:r>
            <a:r>
              <a:rPr kumimoji="0" lang="en-US" sz="1568" b="0" i="0" u="none" strike="noStrike" kern="1200" cap="none" spc="0" normalizeH="0" baseline="0" noProof="0" err="1">
                <a:ln>
                  <a:noFill/>
                </a:ln>
                <a:solidFill>
                  <a:srgbClr val="101128"/>
                </a:solidFill>
                <a:effectLst/>
                <a:uLnTx/>
                <a:uFillTx/>
                <a:latin typeface="Segoe UI"/>
                <a:ea typeface="+mn-ea"/>
                <a:cs typeface="+mn-cs"/>
              </a:rPr>
              <a:t>Illyriad</a:t>
            </a:r>
            <a:r>
              <a:rPr kumimoji="0" lang="en-US" sz="1568" b="0" i="0" u="none" strike="noStrike" kern="1200" cap="none" spc="0" normalizeH="0" baseline="0" noProof="0">
                <a:ln>
                  <a:noFill/>
                </a:ln>
                <a:solidFill>
                  <a:srgbClr val="101128"/>
                </a:solidFill>
                <a:effectLst/>
                <a:uLnTx/>
                <a:uFillTx/>
                <a:latin typeface="Segoe U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0" y="606098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01128"/>
                </a:solidFill>
                <a:effectLst/>
                <a:uLnTx/>
                <a:uFillTx/>
                <a:latin typeface="Calibri"/>
                <a:ea typeface="+mn-ea"/>
                <a:cs typeface="+mn-cs"/>
              </a:rPr>
              <a:t>61,000+ Community Contributions from 3700+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ext uri="{D42A27DB-BD31-4B8C-83A1-F6EECF244321}">
                <p14:modId xmlns:p14="http://schemas.microsoft.com/office/powerpoint/2010/main" val="467036701"/>
              </p:ext>
            </p:extLst>
          </p:nvPr>
        </p:nvGraphicFramePr>
        <p:xfrm>
          <a:off x="31582" y="1419065"/>
          <a:ext cx="6352758" cy="42719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9945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835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488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5EE5F-2227-49B2-9F5F-BD32CC7230B8}"/>
              </a:ext>
            </a:extLst>
          </p:cNvPr>
          <p:cNvPicPr>
            <a:picLocks noChangeAspect="1"/>
          </p:cNvPicPr>
          <p:nvPr/>
        </p:nvPicPr>
        <p:blipFill>
          <a:blip r:embed="rId3"/>
          <a:stretch>
            <a:fillRect/>
          </a:stretch>
        </p:blipFill>
        <p:spPr>
          <a:xfrm>
            <a:off x="2000250" y="681037"/>
            <a:ext cx="8191500" cy="5495925"/>
          </a:xfrm>
          <a:prstGeom prst="rect">
            <a:avLst/>
          </a:prstGeom>
        </p:spPr>
      </p:pic>
    </p:spTree>
    <p:extLst>
      <p:ext uri="{BB962C8B-B14F-4D97-AF65-F5344CB8AC3E}">
        <p14:creationId xmlns:p14="http://schemas.microsoft.com/office/powerpoint/2010/main" val="31572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24B-0178-4893-8ECA-580A6062A134}"/>
              </a:ext>
            </a:extLst>
          </p:cNvPr>
          <p:cNvSpPr>
            <a:spLocks noGrp="1"/>
          </p:cNvSpPr>
          <p:nvPr>
            <p:ph type="title"/>
          </p:nvPr>
        </p:nvSpPr>
        <p:spPr/>
        <p:txBody>
          <a:bodyPr/>
          <a:lstStyle/>
          <a:p>
            <a:r>
              <a:rPr lang="en-US"/>
              <a:t>Under the Hood</a:t>
            </a:r>
          </a:p>
        </p:txBody>
      </p:sp>
    </p:spTree>
    <p:extLst>
      <p:ext uri="{BB962C8B-B14F-4D97-AF65-F5344CB8AC3E}">
        <p14:creationId xmlns:p14="http://schemas.microsoft.com/office/powerpoint/2010/main" val="205930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69240" y="289512"/>
            <a:ext cx="9737110" cy="740494"/>
          </a:xfrm>
        </p:spPr>
        <p:txBody>
          <a:bodyPr/>
          <a:lstStyle/>
          <a:p>
            <a:r>
              <a:rPr lang="en-US"/>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7" y="516034"/>
            <a:ext cx="8064707" cy="553841"/>
          </a:xfrm>
        </p:spPr>
        <p:txBody>
          <a:bodyPr/>
          <a:lstStyle/>
          <a:p>
            <a:pPr algn="ctr"/>
            <a:r>
              <a:rPr lang="en-US" sz="7842">
                <a:solidFill>
                  <a:schemeClr val="bg1"/>
                </a:solidFill>
              </a:rPr>
              <a:t>Xamarin.Essentials</a:t>
            </a: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Xamarin.Essentials: Cross-Platform Native APIs</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899250" y="3496364"/>
            <a:ext cx="6521569" cy="1418113"/>
            <a:chOff x="2892372"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759374" y="3544210"/>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endParaRPr lang="en-US" sz="2400" dirty="0">
              <a:solidFill>
                <a:schemeClr val="bg1"/>
              </a:solidFill>
            </a:endParaRPr>
          </a:p>
        </p:txBody>
      </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78 -4.44444E-6 L -0.0013 0.11042 " pathEditMode="relative" rAng="0" ptsTypes="AA">
                                      <p:cBhvr>
                                        <p:cTn id="6" dur="2000" fill="hold"/>
                                        <p:tgtEl>
                                          <p:spTgt spid="24"/>
                                        </p:tgtEl>
                                        <p:attrNameLst>
                                          <p:attrName>ppt_x</p:attrName>
                                          <p:attrName>ppt_y</p:attrName>
                                        </p:attrNameLst>
                                      </p:cBhvr>
                                      <p:rCtr x="-26" y="5509"/>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Xamarin.Forms?</a:t>
            </a:r>
          </a:p>
        </p:txBody>
      </p:sp>
    </p:spTree>
    <p:extLst>
      <p:ext uri="{BB962C8B-B14F-4D97-AF65-F5344CB8AC3E}">
        <p14:creationId xmlns:p14="http://schemas.microsoft.com/office/powerpoint/2010/main" val="4044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859339"/>
            <a:ext cx="10922000" cy="2954655"/>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mobile UI framework</a:t>
            </a:r>
          </a:p>
          <a:p>
            <a:pPr algn="ctr"/>
            <a:r>
              <a:rPr lang="en-US" sz="3600" dirty="0">
                <a:solidFill>
                  <a:srgbClr val="512BD4"/>
                </a:solidFill>
                <a:latin typeface="+mj-lt"/>
                <a:ea typeface="Segoe UI Symbol" panose="020B0502040204020203" pitchFamily="34" charset="0"/>
              </a:rPr>
              <a:t>from Microsoft for building</a:t>
            </a:r>
          </a:p>
          <a:p>
            <a:pPr algn="ctr"/>
            <a:r>
              <a:rPr lang="en-US" sz="4800" b="1" dirty="0">
                <a:solidFill>
                  <a:srgbClr val="512BD4"/>
                </a:solidFill>
                <a:latin typeface="+mj-lt"/>
                <a:ea typeface="Segoe UI Symbol" panose="020B0502040204020203" pitchFamily="34" charset="0"/>
              </a:rPr>
              <a:t>iOS, Android, &amp; Windows apps </a:t>
            </a:r>
            <a:r>
              <a:rPr lang="en-US" sz="3600" dirty="0">
                <a:solidFill>
                  <a:srgbClr val="512BD4"/>
                </a:solidFill>
                <a:latin typeface="+mj-lt"/>
                <a:ea typeface="Segoe UI Symbol" panose="020B0502040204020203" pitchFamily="34" charset="0"/>
              </a:rPr>
              <a:t>with .NET </a:t>
            </a:r>
          </a:p>
          <a:p>
            <a:pPr algn="ctr"/>
            <a:r>
              <a:rPr lang="en-US" sz="3600" dirty="0">
                <a:solidFill>
                  <a:srgbClr val="512BD4"/>
                </a:solidFill>
                <a:latin typeface="+mj-lt"/>
                <a:ea typeface="Segoe UI Symbol" panose="020B0502040204020203" pitchFamily="34" charset="0"/>
              </a:rPr>
              <a:t>from a </a:t>
            </a:r>
            <a:r>
              <a:rPr lang="en-US" sz="4800" b="1" dirty="0">
                <a:solidFill>
                  <a:srgbClr val="512BD4"/>
                </a:solidFill>
                <a:latin typeface="+mj-lt"/>
                <a:ea typeface="Segoe UI Symbol" panose="020B0502040204020203" pitchFamily="34" charset="0"/>
              </a:rPr>
              <a:t>single shared codebase</a:t>
            </a:r>
            <a:r>
              <a:rPr lang="en-US" sz="3600" dirty="0">
                <a:solidFill>
                  <a:srgbClr val="512BD4"/>
                </a:solidFill>
                <a:latin typeface="+mj-lt"/>
                <a:ea typeface="Segoe UI Symbol" panose="020B0502040204020203" pitchFamily="34" charset="0"/>
              </a:rPr>
              <a:t>. </a:t>
            </a:r>
          </a:p>
        </p:txBody>
      </p:sp>
    </p:spTree>
    <p:extLst>
      <p:ext uri="{BB962C8B-B14F-4D97-AF65-F5344CB8AC3E}">
        <p14:creationId xmlns:p14="http://schemas.microsoft.com/office/powerpoint/2010/main" val="20105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Xamarin.Forms: Cross-Platform Native UI</a:t>
            </a:r>
          </a:p>
        </p:txBody>
      </p:sp>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nvGrpSpPr>
          <p:cNvPr id="4" name="Group 3">
            <a:extLst>
              <a:ext uri="{FF2B5EF4-FFF2-40B4-BE49-F238E27FC236}">
                <a16:creationId xmlns:a16="http://schemas.microsoft.com/office/drawing/2014/main" id="{1132423C-5731-4CC2-8176-164660271A1B}"/>
              </a:ext>
            </a:extLst>
          </p:cNvPr>
          <p:cNvGrpSpPr/>
          <p:nvPr/>
        </p:nvGrpSpPr>
        <p:grpSpPr>
          <a:xfrm>
            <a:off x="2876296" y="3480910"/>
            <a:ext cx="6526704" cy="2176307"/>
            <a:chOff x="2876296" y="3480910"/>
            <a:chExt cx="6526704"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81431" y="4239104"/>
              <a:ext cx="6521569" cy="1418113"/>
              <a:chOff x="2892371"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92371"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76296"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924592" y="3518093"/>
              <a:ext cx="284597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gr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818707"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par>
                          <p:cTn id="7" fill="hold">
                            <p:stCondLst>
                              <p:cond delay="2000"/>
                            </p:stCondLst>
                            <p:childTnLst>
                              <p:par>
                                <p:cTn id="8" presetID="10" presetClass="entr" presetSubtype="0" fill="hold" grpId="0" nodeType="after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algn="ctr"/>
            <a:r>
              <a:rPr lang="en-US" sz="3600">
                <a:solidFill>
                  <a:srgbClr val="512BD4"/>
                </a:solidFill>
                <a:latin typeface="+mj-lt"/>
                <a:ea typeface="Segoe UI Symbol" panose="020B0502040204020203" pitchFamily="34" charset="0"/>
              </a:rPr>
              <a:t>On </a:t>
            </a:r>
            <a:r>
              <a:rPr lang="en-US" sz="5400" b="1">
                <a:solidFill>
                  <a:srgbClr val="512BD4"/>
                </a:solidFill>
                <a:latin typeface="+mj-lt"/>
                <a:ea typeface="Segoe UI Symbol" panose="020B0502040204020203" pitchFamily="34" charset="0"/>
              </a:rPr>
              <a:t>average</a:t>
            </a:r>
            <a:r>
              <a:rPr lang="en-US" sz="3600">
                <a:solidFill>
                  <a:srgbClr val="512BD4"/>
                </a:solidFill>
                <a:latin typeface="+mj-lt"/>
                <a:ea typeface="Segoe UI Symbol" panose="020B0502040204020203" pitchFamily="34" charset="0"/>
              </a:rPr>
              <a:t> Xamarin developers share </a:t>
            </a:r>
          </a:p>
          <a:p>
            <a:pPr algn="ctr"/>
            <a:r>
              <a:rPr lang="en-US" sz="5400" b="1">
                <a:solidFill>
                  <a:srgbClr val="512BD4"/>
                </a:solidFill>
                <a:latin typeface="+mj-lt"/>
                <a:ea typeface="Segoe UI Symbol" panose="020B0502040204020203" pitchFamily="34" charset="0"/>
              </a:rPr>
              <a:t>80% of code</a:t>
            </a:r>
            <a:endParaRPr lang="en-US" sz="3600" b="1">
              <a:solidFill>
                <a:srgbClr val="512BD4"/>
              </a:solidFill>
              <a:latin typeface="+mj-lt"/>
              <a:ea typeface="Segoe UI Symbol" panose="020B0502040204020203" pitchFamily="34" charset="0"/>
            </a:endParaRPr>
          </a:p>
          <a:p>
            <a:pPr algn="ctr"/>
            <a:r>
              <a:rPr lang="en-US" sz="3600">
                <a:solidFill>
                  <a:srgbClr val="512BD4"/>
                </a:solidFill>
                <a:latin typeface="Segoe UI Light"/>
                <a:ea typeface="Segoe UI Symbol" panose="020B0502040204020203" pitchFamily="34" charset="0"/>
              </a:rPr>
              <a:t>across </a:t>
            </a:r>
            <a:r>
              <a:rPr lang="en-US" sz="5400" b="1">
                <a:solidFill>
                  <a:srgbClr val="512BD4"/>
                </a:solidFill>
                <a:latin typeface="+mj-lt"/>
                <a:ea typeface="Segoe UI Symbol" panose="020B0502040204020203" pitchFamily="34" charset="0"/>
              </a:rPr>
              <a:t>mobile apps.</a:t>
            </a:r>
            <a:endParaRPr lang="en-US" sz="3600">
              <a:solidFill>
                <a:srgbClr val="512BD4"/>
              </a:solidFill>
              <a:latin typeface="+mj-lt"/>
              <a:ea typeface="Segoe UI Symbol" panose="020B0502040204020203" pitchFamily="34" charset="0"/>
            </a:endParaRPr>
          </a:p>
        </p:txBody>
      </p:sp>
    </p:spTree>
    <p:extLst>
      <p:ext uri="{BB962C8B-B14F-4D97-AF65-F5344CB8AC3E}">
        <p14:creationId xmlns:p14="http://schemas.microsoft.com/office/powerpoint/2010/main" val="3051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p>
        </p:txBody>
      </p:sp>
      <p:sp>
        <p:nvSpPr>
          <p:cNvPr id="3" name="Text Placeholder 2"/>
          <p:cNvSpPr>
            <a:spLocks noGrp="1"/>
          </p:cNvSpPr>
          <p:nvPr>
            <p:ph type="body" sz="quarter" idx="4294967295"/>
          </p:nvPr>
        </p:nvSpPr>
        <p:spPr>
          <a:xfrm>
            <a:off x="538477" y="4664763"/>
            <a:ext cx="4838700" cy="1241425"/>
          </a:xfrm>
        </p:spPr>
        <p:txBody>
          <a:bodyPr>
            <a:normAutofit/>
          </a:bodyPr>
          <a:lstStyle/>
          <a:p>
            <a:pPr marL="0" lvl="1" indent="0">
              <a:lnSpc>
                <a:spcPct val="110000"/>
              </a:lnSpc>
              <a:spcBef>
                <a:spcPts val="1200"/>
              </a:spcBef>
              <a:buNone/>
            </a:pPr>
            <a:r>
              <a:rPr lang="en-US" sz="2000" b="1" err="1">
                <a:solidFill>
                  <a:srgbClr val="4C68B1"/>
                </a:solidFill>
              </a:rPr>
              <a:t>Xamarin.iOS</a:t>
            </a:r>
            <a:r>
              <a:rPr lang="en-US" sz="2000" b="1">
                <a:solidFill>
                  <a:srgbClr val="4C68B1"/>
                </a:solidFill>
              </a:rPr>
              <a:t> </a:t>
            </a:r>
            <a:r>
              <a:rPr lang="en-US" sz="2000"/>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149725" cy="1241425"/>
          </a:xfrm>
        </p:spPr>
        <p:txBody>
          <a:bodyPr>
            <a:normAutofit fontScale="92500"/>
          </a:bodyPr>
          <a:lstStyle/>
          <a:p>
            <a:pPr marL="0" lvl="1" indent="0" defTabSz="448014">
              <a:lnSpc>
                <a:spcPct val="110000"/>
              </a:lnSpc>
              <a:buNone/>
              <a:defRPr/>
            </a:pPr>
            <a:r>
              <a:rPr lang="en-US" sz="2000" b="1" err="1">
                <a:solidFill>
                  <a:srgbClr val="3BB7A8"/>
                </a:solidFill>
              </a:rPr>
              <a:t>Xamarin.Android</a:t>
            </a:r>
            <a:r>
              <a:rPr lang="en-US" sz="2000">
                <a:solidFill>
                  <a:schemeClr val="tx1"/>
                </a:solidFill>
              </a:rPr>
              <a:t> </a:t>
            </a:r>
            <a:r>
              <a:rPr lang="en-US" sz="2000"/>
              <a:t>takes advantage of Just In Time (JIT) compilation on the Android device.</a:t>
            </a:r>
          </a:p>
        </p:txBody>
      </p:sp>
      <p:grpSp>
        <p:nvGrpSpPr>
          <p:cNvPr id="46" name="Group 45"/>
          <p:cNvGrpSpPr/>
          <p:nvPr/>
        </p:nvGrpSpPr>
        <p:grpSpPr>
          <a:xfrm>
            <a:off x="538477" y="2100006"/>
            <a:ext cx="5158172" cy="2170695"/>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a:solidFill>
                    <a:schemeClr val="bg1"/>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4"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6"/>
              <a:ext cx="989192"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0"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06759" y="2692690"/>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68" y="2090538"/>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TextBox 35"/>
          <p:cNvSpPr txBox="1"/>
          <p:nvPr/>
        </p:nvSpPr>
        <p:spPr>
          <a:xfrm>
            <a:off x="445002" y="2633659"/>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7" name="TextBox 36"/>
          <p:cNvSpPr txBox="1"/>
          <p:nvPr/>
        </p:nvSpPr>
        <p:spPr>
          <a:xfrm>
            <a:off x="445002" y="3119032"/>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40" name="TextBox 39"/>
          <p:cNvSpPr txBox="1"/>
          <p:nvPr/>
        </p:nvSpPr>
        <p:spPr>
          <a:xfrm>
            <a:off x="445002" y="3604405"/>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17" name="Rectangle 1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Segoe UI"/>
              <a:ea typeface="+mn-ea"/>
              <a:cs typeface="+mn-cs"/>
            </a:endParaRPr>
          </a:p>
        </p:txBody>
      </p:sp>
      <p:sp>
        <p:nvSpPr>
          <p:cNvPr id="2" name="Title 1"/>
          <p:cNvSpPr>
            <a:spLocks noGrp="1"/>
          </p:cNvSpPr>
          <p:nvPr>
            <p:ph type="title"/>
          </p:nvPr>
        </p:nvSpPr>
        <p:spPr/>
        <p:txBody>
          <a:bodyPr>
            <a:normAutofit fontScale="90000"/>
          </a:bodyPr>
          <a:lstStyle/>
          <a:p>
            <a:r>
              <a:rPr lang="en-US">
                <a:solidFill>
                  <a:srgbClr val="3BB7A8"/>
                </a:solidFill>
              </a:rPr>
              <a:t>✓ </a:t>
            </a:r>
            <a:r>
              <a:rPr lang="en-US">
                <a:solidFill>
                  <a:srgbClr val="512BD4"/>
                </a:solidFill>
              </a:rPr>
              <a:t>Always up-to-date</a:t>
            </a:r>
          </a:p>
        </p:txBody>
      </p:sp>
      <p:sp>
        <p:nvSpPr>
          <p:cNvPr id="15" name="Text Placeholder 7"/>
          <p:cNvSpPr>
            <a:spLocks noGrp="1"/>
          </p:cNvSpPr>
          <p:nvPr>
            <p:ph type="body" sz="quarter" idx="13"/>
          </p:nvPr>
        </p:nvSpPr>
        <p:spPr>
          <a:xfrm>
            <a:off x="917306" y="2376477"/>
            <a:ext cx="4151405" cy="3143976"/>
          </a:xfrm>
        </p:spPr>
        <p:txBody>
          <a:bodyPr>
            <a:noAutofit/>
          </a:bodyPr>
          <a:lstStyle/>
          <a:p>
            <a:r>
              <a:rPr lang="en-US" sz="3000" b="1">
                <a:latin typeface="Segoe UI" charset="0"/>
                <a:ea typeface="Segoe UI" charset="0"/>
                <a:cs typeface="Segoe UI" charset="0"/>
              </a:rPr>
              <a:t>Same-day support:</a:t>
            </a:r>
          </a:p>
          <a:p>
            <a:pPr marL="342900" indent="-342900">
              <a:buFont typeface="Arial" charset="0"/>
              <a:buChar char="•"/>
            </a:pPr>
            <a:r>
              <a:rPr lang="en-US" sz="2500">
                <a:latin typeface="Segoe UI" charset="0"/>
                <a:ea typeface="Segoe UI" charset="0"/>
                <a:cs typeface="Segoe UI" charset="0"/>
              </a:rPr>
              <a:t>iOS 5</a:t>
            </a:r>
          </a:p>
          <a:p>
            <a:pPr marL="342900" indent="-342900">
              <a:buFont typeface="Arial" charset="0"/>
              <a:buChar char="•"/>
            </a:pPr>
            <a:r>
              <a:rPr lang="en-US" sz="2500">
                <a:latin typeface="Segoe UI" charset="0"/>
                <a:ea typeface="Segoe UI" charset="0"/>
                <a:cs typeface="Segoe UI" charset="0"/>
              </a:rPr>
              <a:t>iOS 6</a:t>
            </a:r>
          </a:p>
          <a:p>
            <a:pPr marL="342900" indent="-342900">
              <a:buFont typeface="Arial" charset="0"/>
              <a:buChar char="•"/>
            </a:pPr>
            <a:r>
              <a:rPr lang="en-US" sz="2500">
                <a:latin typeface="Segoe UI" charset="0"/>
                <a:ea typeface="Segoe UI" charset="0"/>
                <a:cs typeface="Segoe UI" charset="0"/>
              </a:rPr>
              <a:t>iOS 7</a:t>
            </a:r>
          </a:p>
          <a:p>
            <a:pPr marL="342900" indent="-342900">
              <a:buFont typeface="Arial" charset="0"/>
              <a:buChar char="•"/>
            </a:pPr>
            <a:r>
              <a:rPr lang="en-US" sz="2500">
                <a:latin typeface="Segoe UI" charset="0"/>
                <a:ea typeface="Segoe UI" charset="0"/>
                <a:cs typeface="Segoe UI" charset="0"/>
              </a:rPr>
              <a:t>iOS 8</a:t>
            </a:r>
          </a:p>
          <a:p>
            <a:pPr marL="342900" indent="-342900">
              <a:buFont typeface="Arial" charset="0"/>
              <a:buChar char="•"/>
            </a:pPr>
            <a:r>
              <a:rPr lang="en-US" sz="2500">
                <a:latin typeface="Segoe UI" charset="0"/>
                <a:ea typeface="Segoe UI" charset="0"/>
                <a:cs typeface="Segoe UI" charset="0"/>
              </a:rPr>
              <a:t>iOS 9</a:t>
            </a:r>
          </a:p>
          <a:p>
            <a:pPr marL="342900" indent="-342900">
              <a:buFont typeface="Arial" charset="0"/>
              <a:buChar char="•"/>
            </a:pPr>
            <a:r>
              <a:rPr lang="en-US" sz="2500">
                <a:latin typeface="Segoe UI" charset="0"/>
                <a:ea typeface="Segoe UI" charset="0"/>
                <a:cs typeface="Segoe UI" charset="0"/>
              </a:rPr>
              <a:t>iOS 10</a:t>
            </a:r>
          </a:p>
          <a:p>
            <a:pPr marL="342900" indent="-342900">
              <a:buFont typeface="Arial" charset="0"/>
              <a:buChar char="•"/>
            </a:pPr>
            <a:r>
              <a:rPr lang="en-US" sz="2500">
                <a:latin typeface="Segoe UI" charset="0"/>
                <a:ea typeface="Segoe UI" charset="0"/>
                <a:cs typeface="Segoe UI" charset="0"/>
              </a:rPr>
              <a:t>iOS 11</a:t>
            </a:r>
          </a:p>
          <a:p>
            <a:pPr marL="342900" indent="-342900">
              <a:buFont typeface="Arial" charset="0"/>
              <a:buChar char="•"/>
            </a:pPr>
            <a:r>
              <a:rPr lang="en-US" sz="2500">
                <a:latin typeface="Segoe UI" charset="0"/>
                <a:ea typeface="Segoe UI" charset="0"/>
                <a:cs typeface="Segoe UI" charset="0"/>
              </a:rPr>
              <a:t>iOS 12</a:t>
            </a:r>
          </a:p>
        </p:txBody>
      </p:sp>
      <p:sp>
        <p:nvSpPr>
          <p:cNvPr id="16" name="Text Placeholder 7"/>
          <p:cNvSpPr txBox="1">
            <a:spLocks/>
          </p:cNvSpPr>
          <p:nvPr/>
        </p:nvSpPr>
        <p:spPr>
          <a:xfrm>
            <a:off x="6887498" y="2376477"/>
            <a:ext cx="4950619" cy="3448050"/>
          </a:xfrm>
          <a:prstGeom prst="rect">
            <a:avLst/>
          </a:prstGeom>
        </p:spPr>
        <p:txBody>
          <a:bodyPr vert="horz" lIns="45720" tIns="22860" rIns="45720" bIns="22860" rtlCol="0">
            <a:noAutofit/>
          </a:bodyPr>
          <a:lstStyle>
            <a:lvl1pPr marL="0" indent="0" algn="l" defTabSz="914400" rtl="0" eaLnBrk="1" latinLnBrk="0" hangingPunct="1">
              <a:lnSpc>
                <a:spcPct val="100000"/>
              </a:lnSpc>
              <a:spcBef>
                <a:spcPts val="1000"/>
              </a:spcBef>
              <a:buFont typeface="Arial"/>
              <a:buNone/>
              <a:defRPr sz="5000" b="0" i="0" kern="1200">
                <a:solidFill>
                  <a:srgbClr val="505050"/>
                </a:solidFill>
                <a:latin typeface="Segoe UI" charset="0"/>
                <a:ea typeface="Segoe UI" charset="0"/>
                <a:cs typeface="Segoe UI" charset="0"/>
              </a:defRPr>
            </a:lvl1pPr>
            <a:lvl2pPr marL="693738" indent="-6937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2pPr>
            <a:lvl3pPr marL="1389063" indent="-674688" algn="l" defTabSz="914400" rtl="0" eaLnBrk="1" latinLnBrk="0" hangingPunct="1">
              <a:lnSpc>
                <a:spcPct val="100000"/>
              </a:lnSpc>
              <a:spcBef>
                <a:spcPts val="500"/>
              </a:spcBef>
              <a:buFont typeface=".AppleSystemUIFont" charset="0"/>
              <a:buChar char="–"/>
              <a:tabLst/>
              <a:defRPr sz="5000" b="0" i="0" kern="1200">
                <a:solidFill>
                  <a:srgbClr val="505050"/>
                </a:solidFill>
                <a:latin typeface="Segoe UI" charset="0"/>
                <a:ea typeface="Segoe UI" charset="0"/>
                <a:cs typeface="Segoe UI" charset="0"/>
              </a:defRPr>
            </a:lvl3pPr>
            <a:lvl4pPr marL="2063750" indent="-655638"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4pPr>
            <a:lvl5pPr marL="2698750" indent="-635000" algn="l" defTabSz="914400" rtl="0" eaLnBrk="1" latinLnBrk="0" hangingPunct="1">
              <a:lnSpc>
                <a:spcPct val="100000"/>
              </a:lnSpc>
              <a:spcBef>
                <a:spcPts val="500"/>
              </a:spcBef>
              <a:buFont typeface="Arial"/>
              <a:buChar char="•"/>
              <a:tabLst/>
              <a:defRPr sz="5000" b="0" i="0" kern="1200">
                <a:solidFill>
                  <a:srgbClr val="505050"/>
                </a:solidFill>
                <a:latin typeface="Segoe UI" charset="0"/>
                <a:ea typeface="Segoe UI" charset="0"/>
                <a:cs typeface="Segoe UI"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a:buNone/>
              <a:tabLst/>
              <a:defRPr/>
            </a:pPr>
            <a:r>
              <a:rPr kumimoji="0" lang="en-US" sz="3000" b="1" i="0" u="none" strike="noStrike" kern="1200" cap="none" spc="0" normalizeH="0" baseline="0" noProof="0">
                <a:ln>
                  <a:noFill/>
                </a:ln>
                <a:solidFill>
                  <a:srgbClr val="FFFFFF"/>
                </a:solidFill>
                <a:effectLst/>
                <a:uLnTx/>
                <a:uFillTx/>
                <a:latin typeface="Segoe UI" charset="0"/>
                <a:cs typeface="Segoe UI" charset="0"/>
              </a:rPr>
              <a:t>Support for: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iOS Extensions</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Apple Watch</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Apple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Android Wear</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Amazon Fire TV</a:t>
            </a:r>
          </a:p>
          <a:p>
            <a:pPr marL="342900" marR="0" lvl="0" indent="-342900" algn="l" defTabSz="914400" rtl="0" eaLnBrk="1" fontAlgn="auto" latinLnBrk="0" hangingPunct="1">
              <a:lnSpc>
                <a:spcPct val="100000"/>
              </a:lnSpc>
              <a:spcBef>
                <a:spcPts val="1000"/>
              </a:spcBef>
              <a:spcAft>
                <a:spcPts val="0"/>
              </a:spcAft>
              <a:buClrTx/>
              <a:buSzTx/>
              <a:buFont typeface="Arial" charset="0"/>
              <a:buChar char="•"/>
              <a:tabLst/>
              <a:defRPr/>
            </a:pPr>
            <a:r>
              <a:rPr kumimoji="0" lang="en-US" sz="2500" b="0" i="0" u="none" strike="noStrike" kern="1200" cap="none" spc="0" normalizeH="0" baseline="0" noProof="0">
                <a:ln>
                  <a:noFill/>
                </a:ln>
                <a:solidFill>
                  <a:srgbClr val="FFFFFF"/>
                </a:solidFill>
                <a:effectLst/>
                <a:uLnTx/>
                <a:uFillTx/>
                <a:latin typeface="Segoe UI" charset="0"/>
                <a:cs typeface="Segoe UI" charset="0"/>
              </a:rPr>
              <a:t>and more</a:t>
            </a:r>
          </a:p>
        </p:txBody>
      </p:sp>
    </p:spTree>
    <p:extLst>
      <p:ext uri="{BB962C8B-B14F-4D97-AF65-F5344CB8AC3E}">
        <p14:creationId xmlns:p14="http://schemas.microsoft.com/office/powerpoint/2010/main" val="80323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2344D6-6B28-4E76-8BE0-6D2746F9492F}"/>
              </a:ext>
            </a:extLst>
          </p:cNvPr>
          <p:cNvSpPr/>
          <p:nvPr/>
        </p:nvSpPr>
        <p:spPr>
          <a:xfrm>
            <a:off x="6874218" y="4129564"/>
            <a:ext cx="3115637" cy="646331"/>
          </a:xfrm>
          <a:prstGeom prst="rect">
            <a:avLst/>
          </a:prstGeom>
        </p:spPr>
        <p:txBody>
          <a:bodyPr wrap="square">
            <a:spAutoFit/>
          </a:bodyPr>
          <a:lstStyle/>
          <a:p>
            <a:pPr lvl="0" algn="ctr"/>
            <a:r>
              <a:rPr lang="en-US" sz="3600">
                <a:solidFill>
                  <a:schemeClr val="tx1">
                    <a:lumMod val="65000"/>
                    <a:lumOff val="35000"/>
                  </a:schemeClr>
                </a:solidFill>
                <a:latin typeface="Segoe UI Light"/>
                <a:cs typeface="Segoe UI Light"/>
              </a:rPr>
              <a:t>Integrations</a:t>
            </a:r>
            <a:endParaRPr lang="en-US" sz="3600" kern="0">
              <a:solidFill>
                <a:schemeClr val="tx1">
                  <a:lumMod val="65000"/>
                  <a:lumOff val="35000"/>
                </a:schemeClr>
              </a:solidFill>
              <a:latin typeface="Segoe UI Light"/>
              <a:ea typeface="Segoe UI" pitchFamily="34" charset="0"/>
              <a:cs typeface="Segoe UI Light"/>
            </a:endParaRPr>
          </a:p>
        </p:txBody>
      </p:sp>
      <p:pic>
        <p:nvPicPr>
          <p:cNvPr id="7" name="Picture 6" descr="Hierarchy">
            <a:extLst>
              <a:ext uri="{FF2B5EF4-FFF2-40B4-BE49-F238E27FC236}">
                <a16:creationId xmlns:a16="http://schemas.microsoft.com/office/drawing/2014/main" id="{01888986-3F1F-43FA-BB49-AD1C5E8E8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871" y="1952064"/>
            <a:ext cx="2408333" cy="2408333"/>
          </a:xfrm>
          <a:prstGeom prst="rect">
            <a:avLst/>
          </a:prstGeom>
        </p:spPr>
      </p:pic>
    </p:spTree>
    <p:extLst>
      <p:ext uri="{BB962C8B-B14F-4D97-AF65-F5344CB8AC3E}">
        <p14:creationId xmlns:p14="http://schemas.microsoft.com/office/powerpoint/2010/main" val="3089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Libraries &amp; Tools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Image result for raygun.io logo">
            <a:extLst>
              <a:ext uri="{FF2B5EF4-FFF2-40B4-BE49-F238E27FC236}">
                <a16:creationId xmlns:a16="http://schemas.microsoft.com/office/drawing/2014/main" id="{D150499E-4024-4A39-A091-498D0A20220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4426" y="5844530"/>
            <a:ext cx="4823413"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nstabug logo">
            <a:extLst>
              <a:ext uri="{FF2B5EF4-FFF2-40B4-BE49-F238E27FC236}">
                <a16:creationId xmlns:a16="http://schemas.microsoft.com/office/drawing/2014/main" id="{6266C04A-ADDA-4857-B150-5B73E8793F4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0983"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ly-Logo@4x.png">
            <a:extLst>
              <a:ext uri="{FF2B5EF4-FFF2-40B4-BE49-F238E27FC236}">
                <a16:creationId xmlns:a16="http://schemas.microsoft.com/office/drawing/2014/main" id="{2CAB30DB-24F2-4729-B3A2-BC074F344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6545" y="2706804"/>
            <a:ext cx="1370987" cy="1370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qlite logo">
            <a:extLst>
              <a:ext uri="{FF2B5EF4-FFF2-40B4-BE49-F238E27FC236}">
                <a16:creationId xmlns:a16="http://schemas.microsoft.com/office/drawing/2014/main" id="{0F590241-FDE7-4997-9D9F-69646526E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218" y="1495930"/>
            <a:ext cx="2223542"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ia logo">
            <a:extLst>
              <a:ext uri="{FF2B5EF4-FFF2-40B4-BE49-F238E27FC236}">
                <a16:creationId xmlns:a16="http://schemas.microsoft.com/office/drawing/2014/main" id="{EFC06D1F-10D7-4F8C-B4E2-A852ED96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643" y="1537851"/>
            <a:ext cx="1758350" cy="970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elerik logo">
            <a:extLst>
              <a:ext uri="{FF2B5EF4-FFF2-40B4-BE49-F238E27FC236}">
                <a16:creationId xmlns:a16="http://schemas.microsoft.com/office/drawing/2014/main" id="{F71BF85D-7E64-494D-972B-E2FEC0E85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9682" y="1220333"/>
            <a:ext cx="1605058" cy="16050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ncfusion logo">
            <a:extLst>
              <a:ext uri="{FF2B5EF4-FFF2-40B4-BE49-F238E27FC236}">
                <a16:creationId xmlns:a16="http://schemas.microsoft.com/office/drawing/2014/main" id="{782C3AA3-265A-42AE-89D4-6F3E03976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3467" y="5548647"/>
            <a:ext cx="2923656" cy="15349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C4F991-95A8-4F42-A9AD-959CCE22C8BC}"/>
              </a:ext>
            </a:extLst>
          </p:cNvPr>
          <p:cNvPicPr>
            <a:picLocks noChangeAspect="1"/>
          </p:cNvPicPr>
          <p:nvPr/>
        </p:nvPicPr>
        <p:blipFill>
          <a:blip r:embed="rId10"/>
          <a:stretch>
            <a:fillRect/>
          </a:stretch>
        </p:blipFill>
        <p:spPr>
          <a:xfrm>
            <a:off x="5385537" y="2798566"/>
            <a:ext cx="2207130" cy="1187462"/>
          </a:xfrm>
          <a:prstGeom prst="rect">
            <a:avLst/>
          </a:prstGeom>
        </p:spPr>
      </p:pic>
      <p:grpSp>
        <p:nvGrpSpPr>
          <p:cNvPr id="4" name="Group 3">
            <a:extLst>
              <a:ext uri="{FF2B5EF4-FFF2-40B4-BE49-F238E27FC236}">
                <a16:creationId xmlns:a16="http://schemas.microsoft.com/office/drawing/2014/main" id="{13D1884A-6456-4FE1-AF48-3875C18A11F0}"/>
              </a:ext>
            </a:extLst>
          </p:cNvPr>
          <p:cNvGrpSpPr/>
          <p:nvPr/>
        </p:nvGrpSpPr>
        <p:grpSpPr>
          <a:xfrm>
            <a:off x="590736" y="1495930"/>
            <a:ext cx="2991087" cy="1053865"/>
            <a:chOff x="590736" y="1495930"/>
            <a:chExt cx="2991087" cy="1053865"/>
          </a:xfrm>
        </p:grpSpPr>
        <p:pic>
          <p:nvPicPr>
            <p:cNvPr id="11" name="Picture 22" descr="Related image">
              <a:extLst>
                <a:ext uri="{FF2B5EF4-FFF2-40B4-BE49-F238E27FC236}">
                  <a16:creationId xmlns:a16="http://schemas.microsoft.com/office/drawing/2014/main" id="{122F1DC7-BED9-4317-B741-FACABC298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36" y="1495930"/>
              <a:ext cx="1780501" cy="1053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059741-F8C8-4261-9DE8-BCB4AA877242}"/>
                </a:ext>
              </a:extLst>
            </p:cNvPr>
            <p:cNvSpPr txBox="1"/>
            <p:nvPr/>
          </p:nvSpPr>
          <p:spPr>
            <a:xfrm>
              <a:off x="2248829" y="1652154"/>
              <a:ext cx="1332994"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Cognitive</a:t>
              </a:r>
            </a:p>
            <a:p>
              <a:pPr>
                <a:lnSpc>
                  <a:spcPct val="90000"/>
                </a:lnSpc>
                <a:spcAft>
                  <a:spcPts val="600"/>
                </a:spcAft>
              </a:pPr>
              <a:r>
                <a:rPr lang="en-US">
                  <a:gradFill>
                    <a:gsLst>
                      <a:gs pos="2917">
                        <a:schemeClr val="tx1"/>
                      </a:gs>
                      <a:gs pos="30000">
                        <a:schemeClr val="tx1"/>
                      </a:gs>
                    </a:gsLst>
                    <a:lin ang="5400000" scaled="0"/>
                  </a:gradFill>
                </a:rPr>
                <a:t>Services</a:t>
              </a:r>
            </a:p>
          </p:txBody>
        </p:sp>
      </p:grpSp>
      <p:grpSp>
        <p:nvGrpSpPr>
          <p:cNvPr id="5" name="Group 4">
            <a:extLst>
              <a:ext uri="{FF2B5EF4-FFF2-40B4-BE49-F238E27FC236}">
                <a16:creationId xmlns:a16="http://schemas.microsoft.com/office/drawing/2014/main" id="{716B942A-2AE6-4BB1-8652-F6CFA591F239}"/>
              </a:ext>
            </a:extLst>
          </p:cNvPr>
          <p:cNvGrpSpPr/>
          <p:nvPr/>
        </p:nvGrpSpPr>
        <p:grpSpPr>
          <a:xfrm>
            <a:off x="1755019" y="2679386"/>
            <a:ext cx="3015241" cy="1370987"/>
            <a:chOff x="1755019" y="2679386"/>
            <a:chExt cx="3015241" cy="1370987"/>
          </a:xfrm>
        </p:grpSpPr>
        <p:pic>
          <p:nvPicPr>
            <p:cNvPr id="15" name="Picture 30" descr="Related image">
              <a:extLst>
                <a:ext uri="{FF2B5EF4-FFF2-40B4-BE49-F238E27FC236}">
                  <a16:creationId xmlns:a16="http://schemas.microsoft.com/office/drawing/2014/main" id="{F57E060D-E833-4EBE-8411-8872289F2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019" y="2679386"/>
              <a:ext cx="1370987" cy="13709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CA986F9-49D6-4A96-A1B2-C2D45A396ADD}"/>
                </a:ext>
              </a:extLst>
            </p:cNvPr>
            <p:cNvSpPr txBox="1"/>
            <p:nvPr/>
          </p:nvSpPr>
          <p:spPr>
            <a:xfrm>
              <a:off x="3001891" y="2954587"/>
              <a:ext cx="1768369"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Azure Active</a:t>
              </a:r>
            </a:p>
            <a:p>
              <a:pPr>
                <a:lnSpc>
                  <a:spcPct val="90000"/>
                </a:lnSpc>
                <a:spcAft>
                  <a:spcPts val="600"/>
                </a:spcAft>
              </a:pPr>
              <a:r>
                <a:rPr lang="en-US">
                  <a:gradFill>
                    <a:gsLst>
                      <a:gs pos="2917">
                        <a:schemeClr val="tx1"/>
                      </a:gs>
                      <a:gs pos="30000">
                        <a:schemeClr val="tx1"/>
                      </a:gs>
                    </a:gsLst>
                    <a:lin ang="5400000" scaled="0"/>
                  </a:gradFill>
                </a:rPr>
                <a:t>Directory B2C</a:t>
              </a:r>
            </a:p>
          </p:txBody>
        </p:sp>
      </p:grpSp>
      <p:grpSp>
        <p:nvGrpSpPr>
          <p:cNvPr id="6" name="Group 5">
            <a:extLst>
              <a:ext uri="{FF2B5EF4-FFF2-40B4-BE49-F238E27FC236}">
                <a16:creationId xmlns:a16="http://schemas.microsoft.com/office/drawing/2014/main" id="{F68D0515-7FE1-4CB5-88F2-96DD69410133}"/>
              </a:ext>
            </a:extLst>
          </p:cNvPr>
          <p:cNvGrpSpPr/>
          <p:nvPr/>
        </p:nvGrpSpPr>
        <p:grpSpPr>
          <a:xfrm>
            <a:off x="4056594" y="4346760"/>
            <a:ext cx="2604460" cy="1245739"/>
            <a:chOff x="4056594" y="4346760"/>
            <a:chExt cx="2604460" cy="1245739"/>
          </a:xfrm>
        </p:grpSpPr>
        <p:pic>
          <p:nvPicPr>
            <p:cNvPr id="16" name="Picture 32" descr="ZXing.Net.Mobile Logo">
              <a:extLst>
                <a:ext uri="{FF2B5EF4-FFF2-40B4-BE49-F238E27FC236}">
                  <a16:creationId xmlns:a16="http://schemas.microsoft.com/office/drawing/2014/main" id="{DD0BC24B-BA71-4ABE-8FAD-3C329EFA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94"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31307E-4170-4BC9-BDFC-330C1A82129E}"/>
                </a:ext>
              </a:extLst>
            </p:cNvPr>
            <p:cNvSpPr txBox="1"/>
            <p:nvPr/>
          </p:nvSpPr>
          <p:spPr>
            <a:xfrm>
              <a:off x="5361980" y="4371003"/>
              <a:ext cx="1299074" cy="1197251"/>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Zxing</a:t>
              </a:r>
              <a:endParaRPr lang="en-US">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Barcode </a:t>
              </a:r>
            </a:p>
            <a:p>
              <a:pPr>
                <a:lnSpc>
                  <a:spcPct val="90000"/>
                </a:lnSpc>
                <a:spcAft>
                  <a:spcPts val="600"/>
                </a:spcAft>
              </a:pPr>
              <a:r>
                <a:rPr lang="en-US">
                  <a:gradFill>
                    <a:gsLst>
                      <a:gs pos="2917">
                        <a:schemeClr val="tx1"/>
                      </a:gs>
                      <a:gs pos="30000">
                        <a:schemeClr val="tx1"/>
                      </a:gs>
                    </a:gsLst>
                    <a:lin ang="5400000" scaled="0"/>
                  </a:gradFill>
                </a:rPr>
                <a:t>Scanning</a:t>
              </a:r>
            </a:p>
          </p:txBody>
        </p:sp>
      </p:grpSp>
      <p:grpSp>
        <p:nvGrpSpPr>
          <p:cNvPr id="7" name="Group 6">
            <a:extLst>
              <a:ext uri="{FF2B5EF4-FFF2-40B4-BE49-F238E27FC236}">
                <a16:creationId xmlns:a16="http://schemas.microsoft.com/office/drawing/2014/main" id="{5739AB4C-4A3B-487E-8D0A-EDC6BE64F66D}"/>
              </a:ext>
            </a:extLst>
          </p:cNvPr>
          <p:cNvGrpSpPr/>
          <p:nvPr/>
        </p:nvGrpSpPr>
        <p:grpSpPr>
          <a:xfrm>
            <a:off x="7002205" y="4346760"/>
            <a:ext cx="2510227" cy="1245739"/>
            <a:chOff x="7002205" y="4346760"/>
            <a:chExt cx="2510227" cy="1245739"/>
          </a:xfrm>
        </p:grpSpPr>
        <p:pic>
          <p:nvPicPr>
            <p:cNvPr id="12" name="Picture 24" descr="Image result for akavache logo">
              <a:extLst>
                <a:ext uri="{FF2B5EF4-FFF2-40B4-BE49-F238E27FC236}">
                  <a16:creationId xmlns:a16="http://schemas.microsoft.com/office/drawing/2014/main" id="{9AF5656A-FBF3-47F2-8175-05332DE5D2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205"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756594-3AF1-4A3E-9C9B-4AC990B61DA1}"/>
                </a:ext>
              </a:extLst>
            </p:cNvPr>
            <p:cNvSpPr txBox="1"/>
            <p:nvPr/>
          </p:nvSpPr>
          <p:spPr>
            <a:xfrm>
              <a:off x="8180657" y="4649333"/>
              <a:ext cx="1331775"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Akavache</a:t>
              </a:r>
              <a:endParaRPr lang="en-US">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51D8CA03-D551-4885-802B-C22BBEDA66B0}"/>
              </a:ext>
            </a:extLst>
          </p:cNvPr>
          <p:cNvGrpSpPr/>
          <p:nvPr/>
        </p:nvGrpSpPr>
        <p:grpSpPr>
          <a:xfrm>
            <a:off x="9702897" y="4371003"/>
            <a:ext cx="2152563" cy="1245739"/>
            <a:chOff x="9702897" y="4371003"/>
            <a:chExt cx="2152563" cy="1245739"/>
          </a:xfrm>
        </p:grpSpPr>
        <p:pic>
          <p:nvPicPr>
            <p:cNvPr id="14" name="Picture 28" descr="Image result for gorilla player logo">
              <a:extLst>
                <a:ext uri="{FF2B5EF4-FFF2-40B4-BE49-F238E27FC236}">
                  <a16:creationId xmlns:a16="http://schemas.microsoft.com/office/drawing/2014/main" id="{A2C23CDA-59A7-4605-914F-F42295304E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2897" y="4371003"/>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58C0835-2E1E-4330-9368-B90113FE451E}"/>
                </a:ext>
              </a:extLst>
            </p:cNvPr>
            <p:cNvSpPr txBox="1"/>
            <p:nvPr/>
          </p:nvSpPr>
          <p:spPr>
            <a:xfrm>
              <a:off x="10827293" y="4635624"/>
              <a:ext cx="1028167"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Gorilla</a:t>
              </a:r>
            </a:p>
            <a:p>
              <a:pPr>
                <a:lnSpc>
                  <a:spcPct val="90000"/>
                </a:lnSpc>
                <a:spcAft>
                  <a:spcPts val="600"/>
                </a:spcAft>
              </a:pPr>
              <a:r>
                <a:rPr lang="en-US">
                  <a:gradFill>
                    <a:gsLst>
                      <a:gs pos="2917">
                        <a:schemeClr val="tx1"/>
                      </a:gs>
                      <a:gs pos="30000">
                        <a:schemeClr val="tx1"/>
                      </a:gs>
                    </a:gsLst>
                    <a:lin ang="5400000" scaled="0"/>
                  </a:gradFill>
                </a:rPr>
                <a:t>Player</a:t>
              </a:r>
            </a:p>
          </p:txBody>
        </p:sp>
      </p:grpSp>
      <p:grpSp>
        <p:nvGrpSpPr>
          <p:cNvPr id="9" name="Group 8">
            <a:extLst>
              <a:ext uri="{FF2B5EF4-FFF2-40B4-BE49-F238E27FC236}">
                <a16:creationId xmlns:a16="http://schemas.microsoft.com/office/drawing/2014/main" id="{62A0F310-3DF8-45FD-AC60-A66D57ACF0D6}"/>
              </a:ext>
            </a:extLst>
          </p:cNvPr>
          <p:cNvGrpSpPr/>
          <p:nvPr/>
        </p:nvGrpSpPr>
        <p:grpSpPr>
          <a:xfrm>
            <a:off x="4980198" y="5560483"/>
            <a:ext cx="2312961" cy="1388316"/>
            <a:chOff x="4980198" y="5560483"/>
            <a:chExt cx="2312961" cy="1388316"/>
          </a:xfrm>
        </p:grpSpPr>
        <p:pic>
          <p:nvPicPr>
            <p:cNvPr id="1056" name="Picture 32" descr="Image result for zeplin xamarin">
              <a:extLst>
                <a:ext uri="{FF2B5EF4-FFF2-40B4-BE49-F238E27FC236}">
                  <a16:creationId xmlns:a16="http://schemas.microsoft.com/office/drawing/2014/main" id="{254997BD-9CB3-48E9-9712-1ABF0D5A988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980198" y="5560483"/>
              <a:ext cx="1388316" cy="13883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996C1-04B1-48C7-A83D-7AE9D90BDDEF}"/>
                </a:ext>
              </a:extLst>
            </p:cNvPr>
            <p:cNvSpPr txBox="1"/>
            <p:nvPr/>
          </p:nvSpPr>
          <p:spPr>
            <a:xfrm>
              <a:off x="6293846" y="6010389"/>
              <a:ext cx="999313"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Zeplin</a:t>
              </a:r>
              <a:endParaRPr lang="en-US">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260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500"/>
                                        <p:tgtEl>
                                          <p:spTgt spid="10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500"/>
                                        <p:tgtEl>
                                          <p:spTgt spid="10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gtEl>
                                        <p:attrNameLst>
                                          <p:attrName>style.visibility</p:attrName>
                                        </p:attrNameLst>
                                      </p:cBhvr>
                                      <p:to>
                                        <p:strVal val="visible"/>
                                      </p:to>
                                    </p:set>
                                    <p:animEffect transition="in" filter="fade">
                                      <p:cBhvr>
                                        <p:cTn id="35" dur="500"/>
                                        <p:tgtEl>
                                          <p:spTgt spid="106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2"/>
                                        </p:tgtEl>
                                        <p:attrNameLst>
                                          <p:attrName>style.visibility</p:attrName>
                                        </p:attrNameLst>
                                      </p:cBhvr>
                                      <p:to>
                                        <p:strVal val="visible"/>
                                      </p:to>
                                    </p:set>
                                    <p:animEffect transition="in" filter="fade">
                                      <p:cBhvr>
                                        <p:cTn id="55" dur="500"/>
                                        <p:tgtEl>
                                          <p:spTgt spid="104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Frameworks</a:t>
            </a:r>
          </a:p>
        </p:txBody>
      </p:sp>
      <p:pic>
        <p:nvPicPr>
          <p:cNvPr id="4" name="Picture 2" descr="Prism_hi.png">
            <a:extLst>
              <a:ext uri="{FF2B5EF4-FFF2-40B4-BE49-F238E27FC236}">
                <a16:creationId xmlns:a16="http://schemas.microsoft.com/office/drawing/2014/main" id="{9DB416DA-C2BD-4EAB-80C9-C1E0BAAFB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56" y="4460278"/>
            <a:ext cx="4430055" cy="13440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1E5DEAA-710E-4328-9676-076E4A940544}"/>
              </a:ext>
            </a:extLst>
          </p:cNvPr>
          <p:cNvGrpSpPr/>
          <p:nvPr/>
        </p:nvGrpSpPr>
        <p:grpSpPr>
          <a:xfrm>
            <a:off x="1319726" y="1518464"/>
            <a:ext cx="2037224" cy="2235868"/>
            <a:chOff x="1319726" y="1518464"/>
            <a:chExt cx="2037224" cy="2235868"/>
          </a:xfrm>
        </p:grpSpPr>
        <p:pic>
          <p:nvPicPr>
            <p:cNvPr id="5" name="Picture 4" descr="Image result for mvvmcross logo">
              <a:extLst>
                <a:ext uri="{FF2B5EF4-FFF2-40B4-BE49-F238E27FC236}">
                  <a16:creationId xmlns:a16="http://schemas.microsoft.com/office/drawing/2014/main" id="{8875B79A-EDC7-4DE9-87EE-3A6FDF350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836" y="1518464"/>
              <a:ext cx="1765604" cy="1765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E823A4-E41B-418B-A11F-3C3C35B1230A}"/>
                </a:ext>
              </a:extLst>
            </p:cNvPr>
            <p:cNvSpPr txBox="1"/>
            <p:nvPr/>
          </p:nvSpPr>
          <p:spPr>
            <a:xfrm>
              <a:off x="1319726" y="3126468"/>
              <a:ext cx="2037224"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MVVMCross</a:t>
              </a:r>
              <a:endParaRPr lang="en-US" sz="2400">
                <a:gradFill>
                  <a:gsLst>
                    <a:gs pos="2917">
                      <a:schemeClr val="tx1"/>
                    </a:gs>
                    <a:gs pos="30000">
                      <a:schemeClr val="tx1"/>
                    </a:gs>
                  </a:gsLst>
                  <a:lin ang="5400000" scaled="0"/>
                </a:gradFill>
              </a:endParaRPr>
            </a:p>
          </p:txBody>
        </p:sp>
      </p:grpSp>
      <p:grpSp>
        <p:nvGrpSpPr>
          <p:cNvPr id="7" name="Group 6">
            <a:extLst>
              <a:ext uri="{FF2B5EF4-FFF2-40B4-BE49-F238E27FC236}">
                <a16:creationId xmlns:a16="http://schemas.microsoft.com/office/drawing/2014/main" id="{8E3E25DE-F5D0-4627-AD23-A9A5D6CA1271}"/>
              </a:ext>
            </a:extLst>
          </p:cNvPr>
          <p:cNvGrpSpPr/>
          <p:nvPr/>
        </p:nvGrpSpPr>
        <p:grpSpPr>
          <a:xfrm>
            <a:off x="4833635" y="1401275"/>
            <a:ext cx="1796716" cy="2353057"/>
            <a:chOff x="4833635" y="1401275"/>
            <a:chExt cx="1796716" cy="2353057"/>
          </a:xfrm>
        </p:grpSpPr>
        <p:pic>
          <p:nvPicPr>
            <p:cNvPr id="13" name="Picture 26" descr="Image result for uno logo c#">
              <a:extLst>
                <a:ext uri="{FF2B5EF4-FFF2-40B4-BE49-F238E27FC236}">
                  <a16:creationId xmlns:a16="http://schemas.microsoft.com/office/drawing/2014/main" id="{DAA94268-CAC0-4EF8-B068-033B8EA06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635" y="1401275"/>
              <a:ext cx="1796716" cy="1781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A85002-7931-4394-991B-57EBBE82EDFB}"/>
                </a:ext>
              </a:extLst>
            </p:cNvPr>
            <p:cNvSpPr txBox="1"/>
            <p:nvPr/>
          </p:nvSpPr>
          <p:spPr>
            <a:xfrm>
              <a:off x="5359058" y="3126468"/>
              <a:ext cx="93679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Uno</a:t>
              </a:r>
            </a:p>
          </p:txBody>
        </p:sp>
      </p:grpSp>
      <p:grpSp>
        <p:nvGrpSpPr>
          <p:cNvPr id="14" name="Group 13">
            <a:extLst>
              <a:ext uri="{FF2B5EF4-FFF2-40B4-BE49-F238E27FC236}">
                <a16:creationId xmlns:a16="http://schemas.microsoft.com/office/drawing/2014/main" id="{9F17304C-C885-47A8-9B23-E5D369766B80}"/>
              </a:ext>
            </a:extLst>
          </p:cNvPr>
          <p:cNvGrpSpPr/>
          <p:nvPr/>
        </p:nvGrpSpPr>
        <p:grpSpPr>
          <a:xfrm>
            <a:off x="8263546" y="1000089"/>
            <a:ext cx="2274123" cy="2784187"/>
            <a:chOff x="8263546" y="1000089"/>
            <a:chExt cx="2274123" cy="2784187"/>
          </a:xfrm>
        </p:grpSpPr>
        <p:pic>
          <p:nvPicPr>
            <p:cNvPr id="6" name="Picture 6" descr="reactiveui.png">
              <a:extLst>
                <a:ext uri="{FF2B5EF4-FFF2-40B4-BE49-F238E27FC236}">
                  <a16:creationId xmlns:a16="http://schemas.microsoft.com/office/drawing/2014/main" id="{43A33A45-586F-4030-91B8-D84609103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546" y="1000089"/>
              <a:ext cx="2274123" cy="22741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DC9527-CA15-454D-AE2C-81C9F43D64C9}"/>
                </a:ext>
              </a:extLst>
            </p:cNvPr>
            <p:cNvSpPr txBox="1"/>
            <p:nvPr/>
          </p:nvSpPr>
          <p:spPr>
            <a:xfrm>
              <a:off x="8473496" y="3156412"/>
              <a:ext cx="1784015"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ReactiveUI</a:t>
              </a:r>
              <a:endParaRPr lang="en-US" sz="2400">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86F757FD-FA39-4D79-B959-38A7F8EAEACB}"/>
              </a:ext>
            </a:extLst>
          </p:cNvPr>
          <p:cNvGrpSpPr/>
          <p:nvPr/>
        </p:nvGrpSpPr>
        <p:grpSpPr>
          <a:xfrm>
            <a:off x="2153363" y="4241622"/>
            <a:ext cx="2999860" cy="2326867"/>
            <a:chOff x="2153363" y="4241622"/>
            <a:chExt cx="2999860" cy="2326867"/>
          </a:xfrm>
        </p:grpSpPr>
        <p:pic>
          <p:nvPicPr>
            <p:cNvPr id="10" name="Picture 9" descr="A picture containing vector graphics&#10;&#10;Description automatically generated">
              <a:extLst>
                <a:ext uri="{FF2B5EF4-FFF2-40B4-BE49-F238E27FC236}">
                  <a16:creationId xmlns:a16="http://schemas.microsoft.com/office/drawing/2014/main" id="{90C13B73-1794-40B0-8037-AF96B1FEE53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62630" y="4241622"/>
              <a:ext cx="1781326" cy="1781326"/>
            </a:xfrm>
            <a:prstGeom prst="rect">
              <a:avLst/>
            </a:prstGeom>
          </p:spPr>
        </p:pic>
        <p:sp>
          <p:nvSpPr>
            <p:cNvPr id="12" name="TextBox 11">
              <a:extLst>
                <a:ext uri="{FF2B5EF4-FFF2-40B4-BE49-F238E27FC236}">
                  <a16:creationId xmlns:a16="http://schemas.microsoft.com/office/drawing/2014/main" id="{DCC2E127-E999-4195-8A41-116E55C8EEA3}"/>
                </a:ext>
              </a:extLst>
            </p:cNvPr>
            <p:cNvSpPr txBox="1"/>
            <p:nvPr/>
          </p:nvSpPr>
          <p:spPr>
            <a:xfrm>
              <a:off x="2153363" y="5940625"/>
              <a:ext cx="299986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Reactive Extensions</a:t>
              </a:r>
            </a:p>
          </p:txBody>
        </p:sp>
      </p:grpSp>
    </p:spTree>
    <p:extLst>
      <p:ext uri="{BB962C8B-B14F-4D97-AF65-F5344CB8AC3E}">
        <p14:creationId xmlns:p14="http://schemas.microsoft.com/office/powerpoint/2010/main" val="4046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7817D82-A26A-44EE-97D4-9D86B0D172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Continuous Integration &amp; Delivery</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fastlane logo">
            <a:extLst>
              <a:ext uri="{FF2B5EF4-FFF2-40B4-BE49-F238E27FC236}">
                <a16:creationId xmlns:a16="http://schemas.microsoft.com/office/drawing/2014/main" id="{D064E211-370F-4826-B446-85B1234BF5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13D08DC-61DC-4333-8EFD-B0B9DBBA1BBB}"/>
              </a:ext>
            </a:extLst>
          </p:cNvPr>
          <p:cNvGrpSpPr/>
          <p:nvPr/>
        </p:nvGrpSpPr>
        <p:grpSpPr>
          <a:xfrm>
            <a:off x="692969" y="1832729"/>
            <a:ext cx="2816667" cy="1850375"/>
            <a:chOff x="692969" y="1832729"/>
            <a:chExt cx="2816667" cy="1850375"/>
          </a:xfrm>
        </p:grpSpPr>
        <p:pic>
          <p:nvPicPr>
            <p:cNvPr id="1050" name="Picture 26" descr="Image result for azuredevops logo">
              <a:extLst>
                <a:ext uri="{FF2B5EF4-FFF2-40B4-BE49-F238E27FC236}">
                  <a16:creationId xmlns:a16="http://schemas.microsoft.com/office/drawing/2014/main" id="{A239003D-FE64-410D-B9C5-15981D3D46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645FD-CA92-434C-A946-C49C17829D0A}"/>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2208280B-C180-4DAF-91B3-F7856DE3BB0C}"/>
              </a:ext>
            </a:extLst>
          </p:cNvPr>
          <p:cNvGrpSpPr/>
          <p:nvPr/>
        </p:nvGrpSpPr>
        <p:grpSpPr>
          <a:xfrm>
            <a:off x="3999329" y="2027495"/>
            <a:ext cx="2516504" cy="1460842"/>
            <a:chOff x="3999329" y="2027495"/>
            <a:chExt cx="2516504" cy="1460842"/>
          </a:xfrm>
        </p:grpSpPr>
        <p:pic>
          <p:nvPicPr>
            <p:cNvPr id="1046" name="Picture 22" descr="Image result for teamcity logo">
              <a:extLst>
                <a:ext uri="{FF2B5EF4-FFF2-40B4-BE49-F238E27FC236}">
                  <a16:creationId xmlns:a16="http://schemas.microsoft.com/office/drawing/2014/main" id="{14436246-146C-4DD2-9BA8-25435F7788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901835-3449-436F-A0CC-DAFF210607F7}"/>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7" name="Group 6">
            <a:extLst>
              <a:ext uri="{FF2B5EF4-FFF2-40B4-BE49-F238E27FC236}">
                <a16:creationId xmlns:a16="http://schemas.microsoft.com/office/drawing/2014/main" id="{B58B793B-D250-4BAD-9EDA-71B7B900F7D2}"/>
              </a:ext>
            </a:extLst>
          </p:cNvPr>
          <p:cNvGrpSpPr/>
          <p:nvPr/>
        </p:nvGrpSpPr>
        <p:grpSpPr>
          <a:xfrm>
            <a:off x="4712159" y="4128261"/>
            <a:ext cx="2727466" cy="1444575"/>
            <a:chOff x="4712159" y="4128261"/>
            <a:chExt cx="2727466" cy="1444575"/>
          </a:xfrm>
        </p:grpSpPr>
        <p:pic>
          <p:nvPicPr>
            <p:cNvPr id="1058" name="Picture 34" descr="Image result for visual studio app center logo">
              <a:extLst>
                <a:ext uri="{FF2B5EF4-FFF2-40B4-BE49-F238E27FC236}">
                  <a16:creationId xmlns:a16="http://schemas.microsoft.com/office/drawing/2014/main" id="{0CB3333C-A38C-48D4-8B81-B2321E84147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A14452-FB31-404E-AB18-811928570CDF}"/>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9" name="Group 8">
            <a:extLst>
              <a:ext uri="{FF2B5EF4-FFF2-40B4-BE49-F238E27FC236}">
                <a16:creationId xmlns:a16="http://schemas.microsoft.com/office/drawing/2014/main" id="{02DF3013-34AA-4D86-B33C-3E7212760295}"/>
              </a:ext>
            </a:extLst>
          </p:cNvPr>
          <p:cNvGrpSpPr/>
          <p:nvPr/>
        </p:nvGrpSpPr>
        <p:grpSpPr>
          <a:xfrm>
            <a:off x="413319" y="3689885"/>
            <a:ext cx="3606028" cy="2390537"/>
            <a:chOff x="413319" y="3689885"/>
            <a:chExt cx="3606028" cy="2390537"/>
          </a:xfrm>
        </p:grpSpPr>
        <p:pic>
          <p:nvPicPr>
            <p:cNvPr id="1048" name="Picture 24" descr="Image result for jenkins logo">
              <a:extLst>
                <a:ext uri="{FF2B5EF4-FFF2-40B4-BE49-F238E27FC236}">
                  <a16:creationId xmlns:a16="http://schemas.microsoft.com/office/drawing/2014/main" id="{F283BC0B-912D-4409-9DCE-36F06FB033A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80612B-0D4A-474F-ABD1-BFE30FBCBFA8}"/>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2041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fade">
                                      <p:cBhvr>
                                        <p:cTn id="2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Intelligent Clouds</a:t>
            </a:r>
          </a:p>
        </p:txBody>
      </p:sp>
      <p:pic>
        <p:nvPicPr>
          <p:cNvPr id="1030" name="Picture 6" descr="Image result for aws transparent logo">
            <a:extLst>
              <a:ext uri="{FF2B5EF4-FFF2-40B4-BE49-F238E27FC236}">
                <a16:creationId xmlns:a16="http://schemas.microsoft.com/office/drawing/2014/main" id="{9A834292-A8AA-415C-B6FC-038C837BB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5458"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D72374-BD64-477F-8993-DAA345AC2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45" y="2511209"/>
            <a:ext cx="3607938" cy="685508"/>
          </a:xfrm>
          <a:prstGeom prst="rect">
            <a:avLst/>
          </a:prstGeom>
        </p:spPr>
      </p:pic>
      <p:grpSp>
        <p:nvGrpSpPr>
          <p:cNvPr id="3" name="Group 2">
            <a:extLst>
              <a:ext uri="{FF2B5EF4-FFF2-40B4-BE49-F238E27FC236}">
                <a16:creationId xmlns:a16="http://schemas.microsoft.com/office/drawing/2014/main" id="{DC21734A-95E5-4CFE-A29D-1AD41A36BF9F}"/>
              </a:ext>
            </a:extLst>
          </p:cNvPr>
          <p:cNvGrpSpPr/>
          <p:nvPr/>
        </p:nvGrpSpPr>
        <p:grpSpPr>
          <a:xfrm>
            <a:off x="4691911" y="1840930"/>
            <a:ext cx="3058940" cy="2027709"/>
            <a:chOff x="4835852" y="1840109"/>
            <a:chExt cx="3058940" cy="2027709"/>
          </a:xfrm>
        </p:grpSpPr>
        <p:pic>
          <p:nvPicPr>
            <p:cNvPr id="1026" name="Picture 2" descr="Image result for firebase logo">
              <a:extLst>
                <a:ext uri="{FF2B5EF4-FFF2-40B4-BE49-F238E27FC236}">
                  <a16:creationId xmlns:a16="http://schemas.microsoft.com/office/drawing/2014/main" id="{E38A7F0F-AE6E-4681-AACE-39EF7D7053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35852" y="1840109"/>
              <a:ext cx="2703613" cy="2027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E3C779-28F4-4E4E-9E18-B3923AA14351}"/>
                </a:ext>
              </a:extLst>
            </p:cNvPr>
            <p:cNvSpPr txBox="1"/>
            <p:nvPr/>
          </p:nvSpPr>
          <p:spPr>
            <a:xfrm>
              <a:off x="6691514" y="2651952"/>
              <a:ext cx="1203278"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Firebase</a:t>
              </a:r>
            </a:p>
          </p:txBody>
        </p:sp>
      </p:grpSp>
      <p:grpSp>
        <p:nvGrpSpPr>
          <p:cNvPr id="7" name="Group 6">
            <a:extLst>
              <a:ext uri="{FF2B5EF4-FFF2-40B4-BE49-F238E27FC236}">
                <a16:creationId xmlns:a16="http://schemas.microsoft.com/office/drawing/2014/main" id="{3186F011-3F87-428E-9A5B-C7E28DC18A09}"/>
              </a:ext>
            </a:extLst>
          </p:cNvPr>
          <p:cNvGrpSpPr/>
          <p:nvPr/>
        </p:nvGrpSpPr>
        <p:grpSpPr>
          <a:xfrm>
            <a:off x="5618245" y="3946788"/>
            <a:ext cx="2850677" cy="1696255"/>
            <a:chOff x="5924896" y="3946788"/>
            <a:chExt cx="2850677" cy="1696255"/>
          </a:xfrm>
        </p:grpSpPr>
        <p:pic>
          <p:nvPicPr>
            <p:cNvPr id="1052" name="Picture 28" descr="Image result for google cloud platform logo">
              <a:extLst>
                <a:ext uri="{FF2B5EF4-FFF2-40B4-BE49-F238E27FC236}">
                  <a16:creationId xmlns:a16="http://schemas.microsoft.com/office/drawing/2014/main" id="{B27E56F2-EE3D-4C2A-B0A1-E9325BEF79C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24896"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1B1517-A9D5-46FB-ACBB-7156FA4150E0}"/>
                </a:ext>
              </a:extLst>
            </p:cNvPr>
            <p:cNvSpPr txBox="1"/>
            <p:nvPr/>
          </p:nvSpPr>
          <p:spPr>
            <a:xfrm>
              <a:off x="7539465" y="4196290"/>
              <a:ext cx="1236108" cy="1197251"/>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Google</a:t>
              </a:r>
            </a:p>
            <a:p>
              <a:pPr>
                <a:lnSpc>
                  <a:spcPct val="90000"/>
                </a:lnSpc>
                <a:spcAft>
                  <a:spcPts val="600"/>
                </a:spcAft>
              </a:pPr>
              <a:r>
                <a:rPr lang="en-US">
                  <a:gradFill>
                    <a:gsLst>
                      <a:gs pos="2917">
                        <a:schemeClr val="tx1"/>
                      </a:gs>
                      <a:gs pos="30000">
                        <a:schemeClr val="tx1"/>
                      </a:gs>
                    </a:gsLst>
                    <a:lin ang="5400000" scaled="0"/>
                  </a:gradFill>
                </a:rPr>
                <a:t>Cloud </a:t>
              </a:r>
            </a:p>
            <a:p>
              <a:pPr>
                <a:lnSpc>
                  <a:spcPct val="90000"/>
                </a:lnSpc>
                <a:spcAft>
                  <a:spcPts val="600"/>
                </a:spcAft>
              </a:pPr>
              <a:r>
                <a:rPr lang="en-US">
                  <a:gradFill>
                    <a:gsLst>
                      <a:gs pos="2917">
                        <a:schemeClr val="tx1"/>
                      </a:gs>
                      <a:gs pos="30000">
                        <a:schemeClr val="tx1"/>
                      </a:gs>
                    </a:gsLst>
                    <a:lin ang="5400000" scaled="0"/>
                  </a:gradFill>
                </a:rPr>
                <a:t>Platform</a:t>
              </a:r>
            </a:p>
          </p:txBody>
        </p:sp>
      </p:grpSp>
      <p:grpSp>
        <p:nvGrpSpPr>
          <p:cNvPr id="6" name="Group 5">
            <a:extLst>
              <a:ext uri="{FF2B5EF4-FFF2-40B4-BE49-F238E27FC236}">
                <a16:creationId xmlns:a16="http://schemas.microsoft.com/office/drawing/2014/main" id="{A59E6590-B58F-4707-95E8-D52E90519BEE}"/>
              </a:ext>
            </a:extLst>
          </p:cNvPr>
          <p:cNvGrpSpPr/>
          <p:nvPr/>
        </p:nvGrpSpPr>
        <p:grpSpPr>
          <a:xfrm>
            <a:off x="9177683" y="4057226"/>
            <a:ext cx="2473214" cy="1475379"/>
            <a:chOff x="9177683" y="4057226"/>
            <a:chExt cx="2473214" cy="1475379"/>
          </a:xfrm>
        </p:grpSpPr>
        <p:pic>
          <p:nvPicPr>
            <p:cNvPr id="18" name="Picture 34" descr="Image result for realm database logo">
              <a:extLst>
                <a:ext uri="{FF2B5EF4-FFF2-40B4-BE49-F238E27FC236}">
                  <a16:creationId xmlns:a16="http://schemas.microsoft.com/office/drawing/2014/main" id="{22B3FA76-B06A-49B0-997F-5336F8055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7683" y="4057226"/>
              <a:ext cx="1480313" cy="14753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48AFC-6C2E-472C-8E12-2EEF207871C0}"/>
                </a:ext>
              </a:extLst>
            </p:cNvPr>
            <p:cNvSpPr txBox="1"/>
            <p:nvPr/>
          </p:nvSpPr>
          <p:spPr>
            <a:xfrm>
              <a:off x="10657996" y="4522532"/>
              <a:ext cx="99290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Realm</a:t>
              </a:r>
            </a:p>
          </p:txBody>
        </p:sp>
      </p:grpSp>
      <p:grpSp>
        <p:nvGrpSpPr>
          <p:cNvPr id="4" name="Group 3">
            <a:extLst>
              <a:ext uri="{FF2B5EF4-FFF2-40B4-BE49-F238E27FC236}">
                <a16:creationId xmlns:a16="http://schemas.microsoft.com/office/drawing/2014/main" id="{D5936D00-CDE0-4D33-B7BF-99D1E0AE5DF0}"/>
              </a:ext>
            </a:extLst>
          </p:cNvPr>
          <p:cNvGrpSpPr/>
          <p:nvPr/>
        </p:nvGrpSpPr>
        <p:grpSpPr>
          <a:xfrm>
            <a:off x="8468922" y="2116274"/>
            <a:ext cx="2942004" cy="1475379"/>
            <a:chOff x="8468922" y="2116274"/>
            <a:chExt cx="2942004" cy="1475379"/>
          </a:xfrm>
        </p:grpSpPr>
        <p:pic>
          <p:nvPicPr>
            <p:cNvPr id="1054" name="Picture 30" descr="Image result for ibm mobilefirst logo">
              <a:extLst>
                <a:ext uri="{FF2B5EF4-FFF2-40B4-BE49-F238E27FC236}">
                  <a16:creationId xmlns:a16="http://schemas.microsoft.com/office/drawing/2014/main" id="{C074E141-1F0C-4917-A65A-01E2EB79837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468922" y="2116274"/>
              <a:ext cx="1475379" cy="1475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41E13A-C774-454F-9ED6-205EE545C3EC}"/>
                </a:ext>
              </a:extLst>
            </p:cNvPr>
            <p:cNvSpPr txBox="1"/>
            <p:nvPr/>
          </p:nvSpPr>
          <p:spPr>
            <a:xfrm>
              <a:off x="9905065" y="2365270"/>
              <a:ext cx="1505861"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IBM</a:t>
              </a:r>
            </a:p>
            <a:p>
              <a:pPr>
                <a:lnSpc>
                  <a:spcPct val="90000"/>
                </a:lnSpc>
                <a:spcAft>
                  <a:spcPts val="600"/>
                </a:spcAft>
              </a:pPr>
              <a:r>
                <a:rPr lang="en-US">
                  <a:gradFill>
                    <a:gsLst>
                      <a:gs pos="2917">
                        <a:schemeClr val="tx1"/>
                      </a:gs>
                      <a:gs pos="30000">
                        <a:schemeClr val="tx1"/>
                      </a:gs>
                    </a:gsLst>
                    <a:lin ang="5400000" scaled="0"/>
                  </a:gradFill>
                </a:rPr>
                <a:t>MobileFirst</a:t>
              </a:r>
            </a:p>
          </p:txBody>
        </p:sp>
      </p:grpSp>
    </p:spTree>
    <p:extLst>
      <p:ext uri="{BB962C8B-B14F-4D97-AF65-F5344CB8AC3E}">
        <p14:creationId xmlns:p14="http://schemas.microsoft.com/office/powerpoint/2010/main" val="157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DFBE-9F4C-4EC8-912B-2450815A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589" y="3086246"/>
            <a:ext cx="3607938" cy="685508"/>
          </a:xfrm>
          <a:prstGeom prst="rect">
            <a:avLst/>
          </a:prstGeom>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6A54-8ED1-44AD-8D48-7931077CC18B}"/>
              </a:ext>
            </a:extLst>
          </p:cNvPr>
          <p:cNvSpPr>
            <a:spLocks noGrp="1"/>
          </p:cNvSpPr>
          <p:nvPr>
            <p:ph type="title"/>
          </p:nvPr>
        </p:nvSpPr>
        <p:spPr/>
        <p:txBody>
          <a:bodyPr/>
          <a:lstStyle/>
          <a:p>
            <a:r>
              <a:rPr lang="en-US"/>
              <a:t>Cloud Mobile App Architecture</a:t>
            </a:r>
          </a:p>
        </p:txBody>
      </p:sp>
      <p:pic>
        <p:nvPicPr>
          <p:cNvPr id="3" name="Picture 2">
            <a:extLst>
              <a:ext uri="{FF2B5EF4-FFF2-40B4-BE49-F238E27FC236}">
                <a16:creationId xmlns:a16="http://schemas.microsoft.com/office/drawing/2014/main" id="{6BD50019-16FB-4B87-A36E-BB046C527BC2}"/>
              </a:ext>
            </a:extLst>
          </p:cNvPr>
          <p:cNvPicPr>
            <a:picLocks noChangeAspect="1"/>
          </p:cNvPicPr>
          <p:nvPr/>
        </p:nvPicPr>
        <p:blipFill>
          <a:blip r:embed="rId3"/>
          <a:stretch>
            <a:fillRect/>
          </a:stretch>
        </p:blipFill>
        <p:spPr>
          <a:xfrm>
            <a:off x="384174" y="1328876"/>
            <a:ext cx="8120949" cy="4665524"/>
          </a:xfrm>
          <a:prstGeom prst="rect">
            <a:avLst/>
          </a:prstGeom>
        </p:spPr>
      </p:pic>
      <p:pic>
        <p:nvPicPr>
          <p:cNvPr id="4" name="Picture 3">
            <a:extLst>
              <a:ext uri="{FF2B5EF4-FFF2-40B4-BE49-F238E27FC236}">
                <a16:creationId xmlns:a16="http://schemas.microsoft.com/office/drawing/2014/main" id="{6602AAB4-E94A-4B2D-B34D-AAB3FCD84B04}"/>
              </a:ext>
            </a:extLst>
          </p:cNvPr>
          <p:cNvPicPr>
            <a:picLocks noChangeAspect="1"/>
          </p:cNvPicPr>
          <p:nvPr/>
        </p:nvPicPr>
        <p:blipFill rotWithShape="1">
          <a:blip r:embed="rId4"/>
          <a:srcRect r="49023"/>
          <a:stretch/>
        </p:blipFill>
        <p:spPr>
          <a:xfrm>
            <a:off x="8637588" y="1100392"/>
            <a:ext cx="3285172" cy="2897854"/>
          </a:xfrm>
          <a:prstGeom prst="rect">
            <a:avLst/>
          </a:prstGeom>
        </p:spPr>
      </p:pic>
      <p:pic>
        <p:nvPicPr>
          <p:cNvPr id="5" name="Picture 4">
            <a:extLst>
              <a:ext uri="{FF2B5EF4-FFF2-40B4-BE49-F238E27FC236}">
                <a16:creationId xmlns:a16="http://schemas.microsoft.com/office/drawing/2014/main" id="{A2519D2F-DCB2-4051-9D93-A784B04959C4}"/>
              </a:ext>
            </a:extLst>
          </p:cNvPr>
          <p:cNvPicPr>
            <a:picLocks noChangeAspect="1"/>
          </p:cNvPicPr>
          <p:nvPr/>
        </p:nvPicPr>
        <p:blipFill rotWithShape="1">
          <a:blip r:embed="rId4"/>
          <a:srcRect l="49023"/>
          <a:stretch/>
        </p:blipFill>
        <p:spPr>
          <a:xfrm>
            <a:off x="8497888" y="3960146"/>
            <a:ext cx="3285172" cy="2897854"/>
          </a:xfrm>
          <a:prstGeom prst="rect">
            <a:avLst/>
          </a:prstGeom>
        </p:spPr>
      </p:pic>
    </p:spTree>
    <p:extLst>
      <p:ext uri="{BB962C8B-B14F-4D97-AF65-F5344CB8AC3E}">
        <p14:creationId xmlns:p14="http://schemas.microsoft.com/office/powerpoint/2010/main" val="38670098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4161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1837982" y="3328147"/>
            <a:ext cx="8383115" cy="2233383"/>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5" name="Rectangle 4"/>
          <p:cNvSpPr/>
          <p:nvPr/>
        </p:nvSpPr>
        <p:spPr bwMode="auto">
          <a:xfrm>
            <a:off x="1582462" y="5083584"/>
            <a:ext cx="1800980" cy="83258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3" name="Rectangle 102"/>
          <p:cNvSpPr/>
          <p:nvPr/>
        </p:nvSpPr>
        <p:spPr bwMode="auto">
          <a:xfrm>
            <a:off x="2411843" y="1017863"/>
            <a:ext cx="7411865" cy="658521"/>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a:solidFill>
                  <a:srgbClr val="4EB1FF"/>
                </a:solidFill>
                <a:latin typeface="Segoe UI Semilight" panose="020B0402040204020203" pitchFamily="34" charset="0"/>
                <a:cs typeface="Segoe UI Semilight" panose="020B0402040204020203" pitchFamily="34" charset="0"/>
              </a:rPr>
              <a:t>Complete DevOps solution</a:t>
            </a:r>
          </a:p>
        </p:txBody>
      </p:sp>
      <p:sp>
        <p:nvSpPr>
          <p:cNvPr id="104" name="TextBox 103"/>
          <p:cNvSpPr txBox="1"/>
          <p:nvPr/>
        </p:nvSpPr>
        <p:spPr>
          <a:xfrm>
            <a:off x="2861237" y="410564"/>
            <a:ext cx="6513077" cy="859920"/>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4117">
                <a:solidFill>
                  <a:srgbClr val="FFFFFF"/>
                </a:solidFill>
                <a:latin typeface="Segoe UI Light"/>
              </a:rPr>
              <a:t>Azure DevOps</a:t>
            </a:r>
          </a:p>
        </p:txBody>
      </p:sp>
      <p:grpSp>
        <p:nvGrpSpPr>
          <p:cNvPr id="6" name="Group 5"/>
          <p:cNvGrpSpPr/>
          <p:nvPr/>
        </p:nvGrpSpPr>
        <p:grpSpPr>
          <a:xfrm>
            <a:off x="1607790" y="4274307"/>
            <a:ext cx="464635" cy="608663"/>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algn="ctr" defTabSz="914367">
                <a:lnSpc>
                  <a:spcPct val="90000"/>
                </a:lnSpc>
                <a:spcAft>
                  <a:spcPts val="588"/>
                </a:spcAft>
                <a:defRPr/>
              </a:pPr>
              <a:r>
                <a:rPr lang="en-US" sz="1568" spc="-147">
                  <a:solidFill>
                    <a:srgbClr val="FFFFFF"/>
                  </a:solidFill>
                  <a:latin typeface="Segoe UI Semibold" panose="020B0702040204020203" pitchFamily="34" charset="0"/>
                  <a:cs typeface="Segoe UI Semibold" panose="020B0702040204020203" pitchFamily="34" charset="0"/>
                </a:rPr>
                <a:t>&lt;//&gt;</a:t>
              </a:r>
            </a:p>
          </p:txBody>
        </p:sp>
      </p:grpSp>
      <p:grpSp>
        <p:nvGrpSpPr>
          <p:cNvPr id="14" name="Group 13"/>
          <p:cNvGrpSpPr/>
          <p:nvPr/>
        </p:nvGrpSpPr>
        <p:grpSpPr>
          <a:xfrm>
            <a:off x="822570" y="5214369"/>
            <a:ext cx="2030824" cy="1426820"/>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sp>
          <p:nvSpPr>
            <p:cNvPr id="426" name="TextBox 425"/>
            <p:cNvSpPr txBox="1"/>
            <p:nvPr/>
          </p:nvSpPr>
          <p:spPr>
            <a:xfrm>
              <a:off x="1169858" y="6277787"/>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Developers</a:t>
              </a:r>
            </a:p>
          </p:txBody>
        </p:sp>
      </p:grpSp>
      <p:grpSp>
        <p:nvGrpSpPr>
          <p:cNvPr id="20" name="Group 19"/>
          <p:cNvGrpSpPr/>
          <p:nvPr/>
        </p:nvGrpSpPr>
        <p:grpSpPr>
          <a:xfrm>
            <a:off x="5321118" y="2173716"/>
            <a:ext cx="2072900" cy="1901214"/>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a:solidFill>
                    <a:srgbClr val="FFFFFF"/>
                  </a:solidFill>
                  <a:latin typeface="Segoe UI"/>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15" name="Group 14"/>
          <p:cNvGrpSpPr/>
          <p:nvPr/>
        </p:nvGrpSpPr>
        <p:grpSpPr>
          <a:xfrm>
            <a:off x="1042899" y="2173716"/>
            <a:ext cx="2238255" cy="1901214"/>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grpSp>
      <p:grpSp>
        <p:nvGrpSpPr>
          <p:cNvPr id="19" name="Group 18"/>
          <p:cNvGrpSpPr/>
          <p:nvPr/>
        </p:nvGrpSpPr>
        <p:grpSpPr>
          <a:xfrm>
            <a:off x="3205912" y="2173716"/>
            <a:ext cx="2100377" cy="1899579"/>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grpSp>
        <p:nvGrpSpPr>
          <p:cNvPr id="21" name="Group 20"/>
          <p:cNvGrpSpPr/>
          <p:nvPr/>
        </p:nvGrpSpPr>
        <p:grpSpPr>
          <a:xfrm>
            <a:off x="7291793" y="2173716"/>
            <a:ext cx="2201528" cy="1901213"/>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23" name="Group 22"/>
          <p:cNvGrpSpPr/>
          <p:nvPr/>
        </p:nvGrpSpPr>
        <p:grpSpPr>
          <a:xfrm>
            <a:off x="3356596" y="2173717"/>
            <a:ext cx="7856017" cy="3441243"/>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600057" y="5086710"/>
            <a:ext cx="9112117" cy="1365393"/>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7887" y="1880894"/>
            <a:ext cx="2020889"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Mix and match to create workflows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with tools from Microsoft, open source or your favorite third-party tools</a:t>
            </a: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894" y="1702325"/>
            <a:ext cx="2444121" cy="2434192"/>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3287" y="1644791"/>
            <a:ext cx="2487281" cy="2482137"/>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6197" y="1721444"/>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6E9CBBF2-ABAF-4C2B-9AB4-065EC09FD6DC}"/>
              </a:ext>
            </a:extLst>
          </p:cNvPr>
          <p:cNvSpPr/>
          <p:nvPr/>
        </p:nvSpPr>
        <p:spPr bwMode="auto">
          <a:xfrm>
            <a:off x="4276828" y="1560986"/>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6226" y="318197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580" y="3735695"/>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284" y="273266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3"/>
          <a:stretch>
            <a:fillRect/>
          </a:stretch>
        </p:blipFill>
        <p:spPr>
          <a:xfrm>
            <a:off x="2963619" y="1915025"/>
            <a:ext cx="281363" cy="297339"/>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4"/>
          <a:stretch>
            <a:fillRect/>
          </a:stretch>
        </p:blipFill>
        <p:spPr>
          <a:xfrm>
            <a:off x="4448582" y="1730286"/>
            <a:ext cx="305455" cy="321421"/>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5"/>
          <a:stretch>
            <a:fillRect/>
          </a:stretch>
        </p:blipFill>
        <p:spPr>
          <a:xfrm>
            <a:off x="4985487" y="2880349"/>
            <a:ext cx="340730" cy="340631"/>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6"/>
          <a:stretch>
            <a:fillRect/>
          </a:stretch>
        </p:blipFill>
        <p:spPr>
          <a:xfrm>
            <a:off x="4040749" y="3858419"/>
            <a:ext cx="398247" cy="398134"/>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438" y="171189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6" name="Oval 45">
            <a:extLst>
              <a:ext uri="{FF2B5EF4-FFF2-40B4-BE49-F238E27FC236}">
                <a16:creationId xmlns:a16="http://schemas.microsoft.com/office/drawing/2014/main" id="{30A90828-ED00-4599-96C7-664F974BABB4}"/>
              </a:ext>
            </a:extLst>
          </p:cNvPr>
          <p:cNvSpPr/>
          <p:nvPr/>
        </p:nvSpPr>
        <p:spPr bwMode="auto">
          <a:xfrm>
            <a:off x="8183222" y="1541848"/>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29" y="320117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493" y="3745309"/>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4706" y="2742277"/>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3012" y="5565501"/>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316" y="5565533"/>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4170"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53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685" y="556562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7"/>
          <a:stretch>
            <a:fillRect/>
          </a:stretch>
        </p:blipFill>
        <p:spPr>
          <a:xfrm>
            <a:off x="8925390" y="2887549"/>
            <a:ext cx="281363" cy="305366"/>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8"/>
          <a:stretch>
            <a:fillRect/>
          </a:stretch>
        </p:blipFill>
        <p:spPr>
          <a:xfrm>
            <a:off x="6864280" y="1862201"/>
            <a:ext cx="289394" cy="289311"/>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9"/>
          <a:stretch>
            <a:fillRect/>
          </a:stretch>
        </p:blipFill>
        <p:spPr>
          <a:xfrm>
            <a:off x="8373325" y="1703266"/>
            <a:ext cx="289394" cy="297338"/>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0"/>
          <a:stretch>
            <a:fillRect/>
          </a:stretch>
        </p:blipFill>
        <p:spPr>
          <a:xfrm>
            <a:off x="6646202" y="3393643"/>
            <a:ext cx="384921" cy="290615"/>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1"/>
          <a:stretch>
            <a:fillRect/>
          </a:stretch>
        </p:blipFill>
        <p:spPr>
          <a:xfrm>
            <a:off x="7976230" y="3855345"/>
            <a:ext cx="314374" cy="447310"/>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2295" y="1900952"/>
            <a:ext cx="1880655"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Azure DevOps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lets developers </a:t>
            </a:r>
            <a:br>
              <a:rPr lang="en-US" sz="1600">
                <a:gradFill>
                  <a:gsLst>
                    <a:gs pos="2247">
                      <a:srgbClr val="1A1A1A"/>
                    </a:gs>
                    <a:gs pos="18352">
                      <a:srgbClr val="1A1A1A"/>
                    </a:gs>
                  </a:gsLst>
                  <a:lin ang="5400000" scaled="1"/>
                </a:gradFill>
                <a:latin typeface="Segoe UI"/>
                <a:cs typeface="Segoe UI"/>
              </a:rPr>
            </a:br>
            <a:r>
              <a:rPr lang="en-US" sz="1600">
                <a:gradFill>
                  <a:gsLst>
                    <a:gs pos="2247">
                      <a:srgbClr val="1A1A1A"/>
                    </a:gs>
                    <a:gs pos="18352">
                      <a:srgbClr val="1A1A1A"/>
                    </a:gs>
                  </a:gsLst>
                  <a:lin ang="5400000" scaled="1"/>
                </a:gradFill>
                <a:latin typeface="Segoe UI"/>
              </a:rPr>
              <a:t>choose the tools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and languages that</a:t>
            </a:r>
            <a:r>
              <a:rPr lang="en-US" sz="1600">
                <a:gradFill>
                  <a:gsLst>
                    <a:gs pos="2247">
                      <a:srgbClr val="1A1A1A"/>
                    </a:gs>
                    <a:gs pos="18352">
                      <a:srgbClr val="1A1A1A"/>
                    </a:gs>
                  </a:gsLst>
                  <a:lin ang="5400000" scaled="1"/>
                </a:gradFill>
                <a:latin typeface="Segoe UI"/>
                <a:cs typeface="Segoe UI"/>
              </a:rPr>
              <a:t> </a:t>
            </a:r>
            <a:r>
              <a:rPr lang="en-US" sz="1600">
                <a:gradFill>
                  <a:gsLst>
                    <a:gs pos="2247">
                      <a:srgbClr val="1A1A1A"/>
                    </a:gs>
                    <a:gs pos="18352">
                      <a:srgbClr val="1A1A1A"/>
                    </a:gs>
                  </a:gsLst>
                  <a:lin ang="5400000" scaled="1"/>
                </a:gra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455" y="5565598"/>
            <a:ext cx="550988" cy="55108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2693"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24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950" y="4853056"/>
            <a:ext cx="7324936" cy="467306"/>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179259" tIns="143407" rIns="179259" bIns="143407" rtlCol="0" anchor="ctr" anchorCtr="0">
            <a:noAutofit/>
          </a:bodyPr>
          <a:lstStyle/>
          <a:p>
            <a:pPr algn="ctr" defTabSz="914192">
              <a:defRPr/>
            </a:pPr>
            <a:r>
              <a:rPr lang="en-US" sz="1600">
                <a:gradFill>
                  <a:gsLst>
                    <a:gs pos="2247">
                      <a:srgbClr val="1A1A1A"/>
                    </a:gs>
                    <a:gs pos="18352">
                      <a:srgbClr val="1A1A1A"/>
                    </a:gs>
                  </a:gsLst>
                  <a:lin ang="5400000" scaled="1"/>
                </a:gradFill>
                <a:latin typeface="Segoe UI"/>
              </a:rPr>
              <a:t>Target any cloud, on-prem or both and deploy to the servers you need</a:t>
            </a: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2"/>
          <a:stretch>
            <a:fillRect/>
          </a:stretch>
        </p:blipFill>
        <p:spPr>
          <a:xfrm>
            <a:off x="5287211" y="5648074"/>
            <a:ext cx="436229" cy="371324"/>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3"/>
          <a:stretch>
            <a:fillRect/>
          </a:stretch>
        </p:blipFill>
        <p:spPr>
          <a:xfrm>
            <a:off x="2161110" y="5673652"/>
            <a:ext cx="555493" cy="275387"/>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4"/>
          <a:stretch>
            <a:fillRect/>
          </a:stretch>
        </p:blipFill>
        <p:spPr>
          <a:xfrm>
            <a:off x="3119787" y="5635338"/>
            <a:ext cx="737724" cy="361644"/>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rotWithShape="1">
          <a:blip r:embed="rId15"/>
          <a:srcRect l="14075" t="12066" r="14600" b="13710"/>
          <a:stretch/>
        </p:blipFill>
        <p:spPr>
          <a:xfrm>
            <a:off x="4190457" y="5565501"/>
            <a:ext cx="543285" cy="5510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6"/>
          <a:stretch>
            <a:fillRect/>
          </a:stretch>
        </p:blipFill>
        <p:spPr>
          <a:xfrm>
            <a:off x="7400261" y="5701167"/>
            <a:ext cx="296534" cy="277289"/>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17"/>
          <a:stretch>
            <a:fillRect/>
          </a:stretch>
        </p:blipFill>
        <p:spPr>
          <a:xfrm>
            <a:off x="8426041" y="5653242"/>
            <a:ext cx="354081" cy="349207"/>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18"/>
          <a:stretch>
            <a:fillRect/>
          </a:stretch>
        </p:blipFill>
        <p:spPr>
          <a:xfrm>
            <a:off x="9443387" y="5635513"/>
            <a:ext cx="313706" cy="394377"/>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592329" y="981126"/>
            <a:ext cx="5118645" cy="42401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GB" sz="1765">
                <a:solidFill>
                  <a:srgbClr val="1A1A1A">
                    <a:lumMod val="65000"/>
                    <a:lumOff val="35000"/>
                  </a:srgbClr>
                </a:solidFill>
                <a:latin typeface="Segoe UI"/>
              </a:rPr>
              <a:t>Your tools, languages, and clouds</a:t>
            </a:r>
            <a:endParaRPr lang="en-US" sz="1765">
              <a:solidFill>
                <a:srgbClr val="1A1A1A">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r="74942" b="17916"/>
          <a:stretch/>
        </p:blipFill>
        <p:spPr>
          <a:xfrm>
            <a:off x="2780192" y="3330702"/>
            <a:ext cx="371459" cy="359405"/>
          </a:xfrm>
          <a:prstGeom prst="rect">
            <a:avLst/>
          </a:prstGeom>
        </p:spPr>
      </p:pic>
      <p:pic>
        <p:nvPicPr>
          <p:cNvPr id="19" name="Picture 18">
            <a:extLst>
              <a:ext uri="{FF2B5EF4-FFF2-40B4-BE49-F238E27FC236}">
                <a16:creationId xmlns:a16="http://schemas.microsoft.com/office/drawing/2014/main" id="{E0D3813F-513D-8F4C-A233-514D6222D38A}"/>
              </a:ext>
            </a:extLst>
          </p:cNvPr>
          <p:cNvPicPr>
            <a:picLocks noChangeAspect="1"/>
          </p:cNvPicPr>
          <p:nvPr/>
        </p:nvPicPr>
        <p:blipFill rotWithShape="1">
          <a:blip r:embed="rId21"/>
          <a:srcRect l="6417" t="6386" r="8032" b="7870"/>
          <a:stretch/>
        </p:blipFill>
        <p:spPr>
          <a:xfrm>
            <a:off x="7464231" y="2430955"/>
            <a:ext cx="897707" cy="89974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3" name="Picture 3" descr="A close up of a logo&#10;&#10;Description generated with high confidence">
            <a:extLst>
              <a:ext uri="{FF2B5EF4-FFF2-40B4-BE49-F238E27FC236}">
                <a16:creationId xmlns:a16="http://schemas.microsoft.com/office/drawing/2014/main" id="{EC97262B-DBC0-7342-8198-234A4A416A3B}"/>
              </a:ext>
            </a:extLst>
          </p:cNvPr>
          <p:cNvPicPr>
            <a:picLocks noChangeAspect="1"/>
          </p:cNvPicPr>
          <p:nvPr/>
        </p:nvPicPr>
        <p:blipFill rotWithShape="1">
          <a:blip r:embed="rId22"/>
          <a:srcRect b="25746"/>
          <a:stretch/>
        </p:blipFill>
        <p:spPr>
          <a:xfrm>
            <a:off x="3501350" y="2391993"/>
            <a:ext cx="939024" cy="93871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2" name="Picture 25" descr="A close up of a logo&#10;&#10;Description generated with very high confidence">
            <a:extLst>
              <a:ext uri="{FF2B5EF4-FFF2-40B4-BE49-F238E27FC236}">
                <a16:creationId xmlns:a16="http://schemas.microsoft.com/office/drawing/2014/main" id="{11829EC8-0F4E-4FC4-BBE0-B676AF6A80C3}"/>
              </a:ext>
            </a:extLst>
          </p:cNvPr>
          <p:cNvPicPr>
            <a:picLocks noChangeAspect="1"/>
          </p:cNvPicPr>
          <p:nvPr/>
        </p:nvPicPr>
        <p:blipFill>
          <a:blip r:embed="rId23"/>
          <a:stretch>
            <a:fillRect/>
          </a:stretch>
        </p:blipFill>
        <p:spPr>
          <a:xfrm>
            <a:off x="6106055" y="5525255"/>
            <a:ext cx="819248" cy="591253"/>
          </a:xfrm>
          <a:prstGeom prst="rect">
            <a:avLst/>
          </a:prstGeom>
        </p:spPr>
      </p:pic>
    </p:spTree>
    <p:extLst>
      <p:ext uri="{BB962C8B-B14F-4D97-AF65-F5344CB8AC3E}">
        <p14:creationId xmlns:p14="http://schemas.microsoft.com/office/powerpoint/2010/main" val="7959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0A4A143-27D4-49CE-ACD0-037EABF28846}"/>
              </a:ext>
            </a:extLst>
          </p:cNvPr>
          <p:cNvSpPr txBox="1"/>
          <p:nvPr/>
        </p:nvSpPr>
        <p:spPr>
          <a:xfrm>
            <a:off x="691886" y="2638535"/>
            <a:ext cx="3029250" cy="544508"/>
          </a:xfrm>
          <a:prstGeom prst="rect">
            <a:avLst/>
          </a:prstGeom>
          <a:noFill/>
        </p:spPr>
        <p:txBody>
          <a:bodyPr wrap="square" lIns="0" tIns="0" rIns="0" bIns="0" rtlCol="0" anchor="t">
            <a:spAutoFit/>
          </a:bodyPr>
          <a:lstStyle/>
          <a:p>
            <a:pPr lvl="0"/>
            <a:r>
              <a:rPr lang="en-US" sz="1769"/>
              <a:t>Kanban Boards, Backlogs, Dashboards, and Reporting</a:t>
            </a:r>
          </a:p>
        </p:txBody>
      </p:sp>
      <p:sp>
        <p:nvSpPr>
          <p:cNvPr id="22" name="TextBox 21">
            <a:extLst>
              <a:ext uri="{FF2B5EF4-FFF2-40B4-BE49-F238E27FC236}">
                <a16:creationId xmlns:a16="http://schemas.microsoft.com/office/drawing/2014/main" id="{A75A09E4-D0A3-4556-9C0F-105DF4577D44}"/>
              </a:ext>
            </a:extLst>
          </p:cNvPr>
          <p:cNvSpPr txBox="1"/>
          <p:nvPr/>
        </p:nvSpPr>
        <p:spPr>
          <a:xfrm>
            <a:off x="4366733" y="2638533"/>
            <a:ext cx="3403117"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CI/CD platform, FREE for open source projects</a:t>
            </a:r>
            <a:endParaRPr lang="en-US" sz="1769">
              <a:gradFill>
                <a:gsLst>
                  <a:gs pos="2247">
                    <a:srgbClr val="1A1A1A"/>
                  </a:gs>
                  <a:gs pos="18352">
                    <a:srgbClr val="1A1A1A"/>
                  </a:gs>
                </a:gsLst>
                <a:lin ang="5400000" scaled="1"/>
              </a:gra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153" y="2638533"/>
            <a:ext cx="3163963"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Unlimited, Cloud-Hosted Private Git Repos </a:t>
            </a:r>
            <a:endParaRPr lang="en-US" sz="1769">
              <a:gradFill>
                <a:gsLst>
                  <a:gs pos="2247">
                    <a:srgbClr val="1A1A1A"/>
                  </a:gs>
                  <a:gs pos="18352">
                    <a:srgbClr val="1A1A1A"/>
                  </a:gs>
                </a:gsLst>
                <a:lin ang="5400000" scaled="1"/>
              </a:gra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691886" y="5285830"/>
            <a:ext cx="2930222"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Manual and Exploratory Testing Tools</a:t>
            </a:r>
            <a:endParaRPr lang="en-US" sz="1769">
              <a:gradFill>
                <a:gsLst>
                  <a:gs pos="2247">
                    <a:srgbClr val="1A1A1A"/>
                  </a:gs>
                  <a:gs pos="18352">
                    <a:srgbClr val="1A1A1A"/>
                  </a:gs>
                </a:gsLst>
                <a:lin ang="5400000" scaled="1"/>
              </a:gra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6733" y="5285830"/>
            <a:ext cx="3278448" cy="549253"/>
          </a:xfrm>
          <a:prstGeom prst="rect">
            <a:avLst/>
          </a:prstGeom>
          <a:noFill/>
        </p:spPr>
        <p:txBody>
          <a:bodyPr wrap="square" lIns="0" tIns="0" rIns="0" bIns="0" rtlCol="0" anchor="t">
            <a:spAutoFit/>
          </a:bodyPr>
          <a:lstStyle/>
          <a:p>
            <a:pPr lvl="0">
              <a:defRPr/>
            </a:pPr>
            <a:r>
              <a:rPr lang="en-GB" sz="1769">
                <a:gradFill>
                  <a:gsLst>
                    <a:gs pos="2247">
                      <a:srgbClr val="1A1A1A"/>
                    </a:gs>
                    <a:gs pos="18352">
                      <a:srgbClr val="1A1A1A"/>
                    </a:gs>
                  </a:gsLst>
                  <a:lin ang="5400000" scaled="1"/>
                </a:gradFill>
              </a:rPr>
              <a:t>Package Management for Maven, </a:t>
            </a:r>
            <a:r>
              <a:rPr lang="en-GB" sz="1769" err="1">
                <a:gradFill>
                  <a:gsLst>
                    <a:gs pos="2247">
                      <a:srgbClr val="1A1A1A"/>
                    </a:gs>
                    <a:gs pos="18352">
                      <a:srgbClr val="1A1A1A"/>
                    </a:gs>
                  </a:gsLst>
                  <a:lin ang="5400000" scaled="1"/>
                </a:gradFill>
              </a:rPr>
              <a:t>npm</a:t>
            </a:r>
            <a:r>
              <a:rPr lang="en-GB" sz="1769">
                <a:gradFill>
                  <a:gsLst>
                    <a:gs pos="2247">
                      <a:srgbClr val="1A1A1A"/>
                    </a:gs>
                    <a:gs pos="18352">
                      <a:srgbClr val="1A1A1A"/>
                    </a:gs>
                  </a:gsLst>
                  <a:lin ang="5400000" scaled="1"/>
                </a:gradFill>
              </a:rPr>
              <a:t>, and NuGet</a:t>
            </a:r>
            <a:r>
              <a:rPr lang="en-GB">
                <a:gradFill>
                  <a:gsLst>
                    <a:gs pos="2247">
                      <a:srgbClr val="1A1A1A"/>
                    </a:gs>
                    <a:gs pos="18352">
                      <a:srgbClr val="1A1A1A"/>
                    </a:gs>
                  </a:gsLst>
                  <a:lin ang="5400000" scaled="1"/>
                </a:gradFill>
              </a:rPr>
              <a:t>.</a:t>
            </a:r>
            <a:endParaRPr lang="en-US">
              <a:gradFill>
                <a:gsLst>
                  <a:gs pos="2247">
                    <a:srgbClr val="1A1A1A"/>
                  </a:gs>
                  <a:gs pos="18352">
                    <a:srgbClr val="1A1A1A"/>
                  </a:gs>
                </a:gsLst>
                <a:lin ang="5400000" scaled="1"/>
              </a:gra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366732" y="1462396"/>
            <a:ext cx="708472" cy="7057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366734" y="4129907"/>
            <a:ext cx="721958" cy="7057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691886" y="1462396"/>
            <a:ext cx="722332" cy="7057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153" y="1462396"/>
            <a:ext cx="714647" cy="7057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691886" y="4129907"/>
            <a:ext cx="697591" cy="7057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655797" y="2146864"/>
            <a:ext cx="1347803" cy="561169"/>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00B294"/>
                </a:solidFill>
                <a:latin typeface="Segoe UI Semibold"/>
              </a:rPr>
              <a:t>Azure Boards</a:t>
            </a:r>
            <a:endParaRPr lang="en-US" sz="1765">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154" y="2146864"/>
            <a:ext cx="164690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D83B01"/>
                </a:solidFill>
                <a:latin typeface="Segoe UI Semibold"/>
              </a:rPr>
              <a:t>Azure </a:t>
            </a:r>
            <a:r>
              <a:rPr lang="en-US" sz="1765">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6733" y="2146864"/>
            <a:ext cx="190968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2560E0"/>
                </a:solidFill>
                <a:latin typeface="Segoe UI Semibold"/>
              </a:rPr>
              <a:t>Azure Pipelines</a:t>
            </a:r>
            <a:endParaRPr lang="en-US" sz="1765">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655797" y="4784346"/>
            <a:ext cx="1804949"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854CC7"/>
                </a:solidFill>
                <a:latin typeface="Segoe UI Semibold"/>
              </a:rPr>
              <a:t>Azure Test</a:t>
            </a:r>
            <a:r>
              <a:rPr lang="en-US" sz="1765">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6735" y="4784346"/>
            <a:ext cx="2014555"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CB2E6D"/>
                </a:solidFill>
                <a:latin typeface="Segoe UI Semibold"/>
              </a:rPr>
              <a:t>Azure Artifacts</a:t>
            </a:r>
            <a:endParaRPr lang="en-US" sz="1765">
              <a:solidFill>
                <a:srgbClr val="CB2E6D"/>
              </a:solidFill>
              <a:latin typeface="Segoe UI Semibold"/>
              <a:cs typeface="Segoe UI"/>
            </a:endParaRPr>
          </a:p>
        </p:txBody>
      </p:sp>
      <p:sp>
        <p:nvSpPr>
          <p:cNvPr id="29" name="Title 16">
            <a:extLst>
              <a:ext uri="{FF2B5EF4-FFF2-40B4-BE49-F238E27FC236}">
                <a16:creationId xmlns:a16="http://schemas.microsoft.com/office/drawing/2014/main" id="{B07B6216-DCF1-4A3C-A924-8AF8384DB607}"/>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IE" noProof="0"/>
              <a:t>Azure DevOps</a:t>
            </a:r>
          </a:p>
        </p:txBody>
      </p:sp>
      <p:sp>
        <p:nvSpPr>
          <p:cNvPr id="30" name="Rectangle 29">
            <a:extLst>
              <a:ext uri="{FF2B5EF4-FFF2-40B4-BE49-F238E27FC236}">
                <a16:creationId xmlns:a16="http://schemas.microsoft.com/office/drawing/2014/main" id="{89BFFAFD-7671-484A-BE52-89DCFCD4F0DC}"/>
              </a:ext>
            </a:extLst>
          </p:cNvPr>
          <p:cNvSpPr/>
          <p:nvPr/>
        </p:nvSpPr>
        <p:spPr bwMode="auto">
          <a:xfrm>
            <a:off x="7968079" y="5798291"/>
            <a:ext cx="4223057" cy="8348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31" name="Group 30">
            <a:extLst>
              <a:ext uri="{FF2B5EF4-FFF2-40B4-BE49-F238E27FC236}">
                <a16:creationId xmlns:a16="http://schemas.microsoft.com/office/drawing/2014/main" id="{A6BE942F-6B37-4FFB-9E4F-31A6B815551A}"/>
              </a:ext>
            </a:extLst>
          </p:cNvPr>
          <p:cNvGrpSpPr/>
          <p:nvPr/>
        </p:nvGrpSpPr>
        <p:grpSpPr>
          <a:xfrm>
            <a:off x="8280088" y="6032843"/>
            <a:ext cx="3589968" cy="365708"/>
            <a:chOff x="2605714" y="6183962"/>
            <a:chExt cx="3590476" cy="365760"/>
          </a:xfrm>
        </p:grpSpPr>
        <p:sp>
          <p:nvSpPr>
            <p:cNvPr id="33" name="Text Placeholder 3">
              <a:extLst>
                <a:ext uri="{FF2B5EF4-FFF2-40B4-BE49-F238E27FC236}">
                  <a16:creationId xmlns:a16="http://schemas.microsoft.com/office/drawing/2014/main" id="{8C0D9E7C-1C6B-4663-A88B-B2108CC18EDD}"/>
                </a:ext>
              </a:extLst>
            </p:cNvPr>
            <p:cNvSpPr txBox="1">
              <a:spLocks/>
            </p:cNvSpPr>
            <p:nvPr/>
          </p:nvSpPr>
          <p:spPr>
            <a:xfrm>
              <a:off x="3184747" y="6212954"/>
              <a:ext cx="3011443" cy="307821"/>
            </a:xfrm>
            <a:prstGeom prst="rect">
              <a:avLst/>
            </a:prstGeom>
          </p:spPr>
          <p:txBody>
            <a:bodyPr vert="horz" wrap="non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2000">
                  <a:gradFill>
                    <a:gsLst>
                      <a:gs pos="18352">
                        <a:srgbClr val="FFFFFF"/>
                      </a:gs>
                      <a:gs pos="41199">
                        <a:srgbClr val="FFFFFF"/>
                      </a:gs>
                    </a:gsLst>
                    <a:lin ang="5400000" scaled="1"/>
                  </a:gradFill>
                  <a:latin typeface="Segoe UI Semibold" panose="020B0702040204020203" pitchFamily="34" charset="0"/>
                  <a:cs typeface="Segoe UI Semibold" panose="020B0702040204020203" pitchFamily="34" charset="0"/>
                </a:rPr>
                <a:t>https://azure.com/devops</a:t>
              </a:r>
            </a:p>
          </p:txBody>
        </p:sp>
        <p:sp>
          <p:nvSpPr>
            <p:cNvPr id="35" name="PageRight_E761">
              <a:extLst>
                <a:ext uri="{FF2B5EF4-FFF2-40B4-BE49-F238E27FC236}">
                  <a16:creationId xmlns:a16="http://schemas.microsoft.com/office/drawing/2014/main" id="{DFAD6D23-A5F6-4F47-A070-3EFCE402334D}"/>
                </a:ext>
              </a:extLst>
            </p:cNvPr>
            <p:cNvSpPr>
              <a:spLocks noChangeAspect="1" noEditPoints="1"/>
            </p:cNvSpPr>
            <p:nvPr/>
          </p:nvSpPr>
          <p:spPr bwMode="auto">
            <a:xfrm>
              <a:off x="2605714" y="618396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9527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0B39-2494-4571-A643-1BC5BE24823A}"/>
              </a:ext>
            </a:extLst>
          </p:cNvPr>
          <p:cNvSpPr>
            <a:spLocks noGrp="1"/>
          </p:cNvSpPr>
          <p:nvPr>
            <p:ph type="title"/>
          </p:nvPr>
        </p:nvSpPr>
        <p:spPr/>
        <p:txBody>
          <a:bodyPr/>
          <a:lstStyle/>
          <a:p>
            <a:r>
              <a:rPr lang="en-US"/>
              <a:t>Xamarin.Forms Overview</a:t>
            </a:r>
          </a:p>
        </p:txBody>
      </p:sp>
    </p:spTree>
    <p:extLst>
      <p:ext uri="{BB962C8B-B14F-4D97-AF65-F5344CB8AC3E}">
        <p14:creationId xmlns:p14="http://schemas.microsoft.com/office/powerpoint/2010/main" val="3882971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2171939" y="4408047"/>
            <a:ext cx="2702022"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Xamarin.Essentials</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Pages &amp; Layouts</a:t>
            </a:r>
          </a:p>
        </p:txBody>
      </p:sp>
      <p:pic>
        <p:nvPicPr>
          <p:cNvPr id="2052" name="Picture 4" descr="https://docs.microsoft.com/en-us/xamarin/xamarin-forms/user-interface/controls/layouts-images/layouts.png#lightbox">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693" y="1429109"/>
            <a:ext cx="7224506" cy="475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5"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ActivityIndicator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1" name="Rounded Rectangle 10"/>
          <p:cNvSpPr/>
          <p:nvPr/>
        </p:nvSpPr>
        <p:spPr>
          <a:xfrm>
            <a:off x="2774809"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BoxView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2" name="Rounded Rectangle 11"/>
          <p:cNvSpPr/>
          <p:nvPr/>
        </p:nvSpPr>
        <p:spPr>
          <a:xfrm>
            <a:off x="5059393"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Button</a:t>
            </a:r>
          </a:p>
        </p:txBody>
      </p:sp>
      <p:sp>
        <p:nvSpPr>
          <p:cNvPr id="13" name="Rounded Rectangle 12"/>
          <p:cNvSpPr/>
          <p:nvPr/>
        </p:nvSpPr>
        <p:spPr>
          <a:xfrm>
            <a:off x="7343977"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DatePicker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4" name="Rounded Rectangle 13"/>
          <p:cNvSpPr/>
          <p:nvPr/>
        </p:nvSpPr>
        <p:spPr>
          <a:xfrm>
            <a:off x="9628560"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Editor</a:t>
            </a:r>
          </a:p>
        </p:txBody>
      </p:sp>
      <p:sp>
        <p:nvSpPr>
          <p:cNvPr id="15" name="Rounded Rectangle 14"/>
          <p:cNvSpPr/>
          <p:nvPr/>
        </p:nvSpPr>
        <p:spPr>
          <a:xfrm>
            <a:off x="490225"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a:t>
            </a:r>
          </a:p>
        </p:txBody>
      </p:sp>
      <p:sp>
        <p:nvSpPr>
          <p:cNvPr id="16" name="Rounded Rectangle 15"/>
          <p:cNvSpPr/>
          <p:nvPr/>
        </p:nvSpPr>
        <p:spPr>
          <a:xfrm>
            <a:off x="2774809"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a:t>
            </a:r>
          </a:p>
        </p:txBody>
      </p:sp>
      <p:sp>
        <p:nvSpPr>
          <p:cNvPr id="17" name="Rounded Rectangle 16"/>
          <p:cNvSpPr/>
          <p:nvPr/>
        </p:nvSpPr>
        <p:spPr>
          <a:xfrm>
            <a:off x="5059393"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Label</a:t>
            </a:r>
          </a:p>
        </p:txBody>
      </p:sp>
      <p:sp>
        <p:nvSpPr>
          <p:cNvPr id="18" name="Rounded Rectangle 17"/>
          <p:cNvSpPr/>
          <p:nvPr/>
        </p:nvSpPr>
        <p:spPr>
          <a:xfrm>
            <a:off x="7343977"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ListView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9" name="Rounded Rectangle 18"/>
          <p:cNvSpPr/>
          <p:nvPr/>
        </p:nvSpPr>
        <p:spPr>
          <a:xfrm>
            <a:off x="9628560"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Map</a:t>
            </a:r>
          </a:p>
        </p:txBody>
      </p:sp>
      <p:sp>
        <p:nvSpPr>
          <p:cNvPr id="20" name="Rounded Rectangle 19"/>
          <p:cNvSpPr/>
          <p:nvPr/>
        </p:nvSpPr>
        <p:spPr>
          <a:xfrm>
            <a:off x="490225"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OpenGLView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1" name="Rounded Rectangle 20"/>
          <p:cNvSpPr/>
          <p:nvPr/>
        </p:nvSpPr>
        <p:spPr>
          <a:xfrm>
            <a:off x="2774809"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Picker</a:t>
            </a:r>
          </a:p>
        </p:txBody>
      </p:sp>
      <p:sp>
        <p:nvSpPr>
          <p:cNvPr id="22" name="Rounded Rectangle 21"/>
          <p:cNvSpPr/>
          <p:nvPr/>
        </p:nvSpPr>
        <p:spPr>
          <a:xfrm>
            <a:off x="5059393"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ProgressBar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3" name="Rounded Rectangle 22"/>
          <p:cNvSpPr/>
          <p:nvPr/>
        </p:nvSpPr>
        <p:spPr>
          <a:xfrm>
            <a:off x="7343977"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SearchBar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4" name="Rounded Rectangle 23"/>
          <p:cNvSpPr/>
          <p:nvPr/>
        </p:nvSpPr>
        <p:spPr>
          <a:xfrm>
            <a:off x="9628560"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Slider</a:t>
            </a:r>
          </a:p>
        </p:txBody>
      </p:sp>
      <p:sp>
        <p:nvSpPr>
          <p:cNvPr id="25" name="Rounded Rectangle 24"/>
          <p:cNvSpPr/>
          <p:nvPr/>
        </p:nvSpPr>
        <p:spPr>
          <a:xfrm>
            <a:off x="490225"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Stepper</a:t>
            </a:r>
          </a:p>
        </p:txBody>
      </p:sp>
      <p:sp>
        <p:nvSpPr>
          <p:cNvPr id="26" name="Rounded Rectangle 25"/>
          <p:cNvSpPr/>
          <p:nvPr/>
        </p:nvSpPr>
        <p:spPr>
          <a:xfrm>
            <a:off x="2774809"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TableView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7" name="Rounded Rectangle 26"/>
          <p:cNvSpPr/>
          <p:nvPr/>
        </p:nvSpPr>
        <p:spPr>
          <a:xfrm>
            <a:off x="5059393"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TimePicker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8" name="Rounded Rectangle 27"/>
          <p:cNvSpPr/>
          <p:nvPr/>
        </p:nvSpPr>
        <p:spPr>
          <a:xfrm>
            <a:off x="7343977"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WebView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9" name="Rounded Rectangle 28"/>
          <p:cNvSpPr/>
          <p:nvPr/>
        </p:nvSpPr>
        <p:spPr>
          <a:xfrm>
            <a:off x="9628560"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0" name="Rounded Rectangle 29"/>
          <p:cNvSpPr/>
          <p:nvPr/>
        </p:nvSpPr>
        <p:spPr>
          <a:xfrm>
            <a:off x="490225"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1" name="Rounded Rectangle 30"/>
          <p:cNvSpPr/>
          <p:nvPr/>
        </p:nvSpPr>
        <p:spPr>
          <a:xfrm>
            <a:off x="2774809"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SwitchCell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2" name="Rounded Rectangle 31"/>
          <p:cNvSpPr/>
          <p:nvPr/>
        </p:nvSpPr>
        <p:spPr>
          <a:xfrm>
            <a:off x="5059393"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TextCell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3" name="Rounded Rectangle 32"/>
          <p:cNvSpPr/>
          <p:nvPr/>
        </p:nvSpPr>
        <p:spPr>
          <a:xfrm>
            <a:off x="7343977"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ViewCell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5" name="Title 4"/>
          <p:cNvSpPr>
            <a:spLocks noGrp="1"/>
          </p:cNvSpPr>
          <p:nvPr>
            <p:ph type="title"/>
          </p:nvPr>
        </p:nvSpPr>
        <p:spPr/>
        <p:txBody>
          <a:bodyPr/>
          <a:lstStyle/>
          <a:p>
            <a:r>
              <a:rPr lang="en-US"/>
              <a:t>Controls</a:t>
            </a:r>
          </a:p>
        </p:txBody>
      </p:sp>
      <p:sp>
        <p:nvSpPr>
          <p:cNvPr id="34" name="Rounded Rectangle 32">
            <a:extLst>
              <a:ext uri="{FF2B5EF4-FFF2-40B4-BE49-F238E27FC236}">
                <a16:creationId xmlns:a16="http://schemas.microsoft.com/office/drawing/2014/main" id="{DA07583C-490D-427B-8A20-5FB6B896343C}"/>
              </a:ext>
            </a:extLst>
          </p:cNvPr>
          <p:cNvSpPr/>
          <p:nvPr/>
        </p:nvSpPr>
        <p:spPr>
          <a:xfrm>
            <a:off x="9628560" y="5108522"/>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ImageButton</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5" name="Rounded Rectangle 32">
            <a:extLst>
              <a:ext uri="{FF2B5EF4-FFF2-40B4-BE49-F238E27FC236}">
                <a16:creationId xmlns:a16="http://schemas.microsoft.com/office/drawing/2014/main" id="{FD34B55F-536A-4227-B0D4-DB65A198178A}"/>
              </a:ext>
            </a:extLst>
          </p:cNvPr>
          <p:cNvSpPr/>
          <p:nvPr/>
        </p:nvSpPr>
        <p:spPr>
          <a:xfrm>
            <a:off x="490225"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CarouselView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6" name="Rounded Rectangle 32">
            <a:extLst>
              <a:ext uri="{FF2B5EF4-FFF2-40B4-BE49-F238E27FC236}">
                <a16:creationId xmlns:a16="http://schemas.microsoft.com/office/drawing/2014/main" id="{D7273DAF-E8F0-4806-9D71-CBE87F55834D}"/>
              </a:ext>
            </a:extLst>
          </p:cNvPr>
          <p:cNvSpPr/>
          <p:nvPr/>
        </p:nvSpPr>
        <p:spPr>
          <a:xfrm>
            <a:off x="2774809"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CollectionView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113046"/>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F0E567A-78E2-4D31-AE64-FD4D70108656}"/>
              </a:ext>
            </a:extLst>
          </p:cNvPr>
          <p:cNvPicPr>
            <a:picLocks noChangeAspect="1"/>
          </p:cNvPicPr>
          <p:nvPr/>
        </p:nvPicPr>
        <p:blipFill>
          <a:blip r:embed="rId3"/>
          <a:stretch>
            <a:fillRect/>
          </a:stretch>
        </p:blipFill>
        <p:spPr>
          <a:xfrm>
            <a:off x="532493" y="348343"/>
            <a:ext cx="5036664" cy="743756"/>
          </a:xfrm>
          <a:prstGeom prst="rect">
            <a:avLst/>
          </a:prstGeom>
        </p:spPr>
      </p:pic>
      <p:pic>
        <p:nvPicPr>
          <p:cNvPr id="5" name="Picture 4">
            <a:extLst>
              <a:ext uri="{FF2B5EF4-FFF2-40B4-BE49-F238E27FC236}">
                <a16:creationId xmlns:a16="http://schemas.microsoft.com/office/drawing/2014/main" id="{E51348F0-1F9E-4439-92E6-0BD62137D2E8}"/>
              </a:ext>
            </a:extLst>
          </p:cNvPr>
          <p:cNvPicPr>
            <a:picLocks noChangeAspect="1"/>
          </p:cNvPicPr>
          <p:nvPr/>
        </p:nvPicPr>
        <p:blipFill rotWithShape="1">
          <a:blip r:embed="rId4"/>
          <a:srcRect r="1068"/>
          <a:stretch/>
        </p:blipFill>
        <p:spPr>
          <a:xfrm>
            <a:off x="532493" y="1092099"/>
            <a:ext cx="5032746" cy="5100513"/>
          </a:xfrm>
          <a:prstGeom prst="rect">
            <a:avLst/>
          </a:prstGeom>
        </p:spPr>
      </p:pic>
      <p:pic>
        <p:nvPicPr>
          <p:cNvPr id="6" name="Picture 5">
            <a:extLst>
              <a:ext uri="{FF2B5EF4-FFF2-40B4-BE49-F238E27FC236}">
                <a16:creationId xmlns:a16="http://schemas.microsoft.com/office/drawing/2014/main" id="{E89D26D7-6CDF-4771-8D97-ABBAC9FF6DF8}"/>
              </a:ext>
            </a:extLst>
          </p:cNvPr>
          <p:cNvPicPr>
            <a:picLocks noChangeAspect="1"/>
          </p:cNvPicPr>
          <p:nvPr/>
        </p:nvPicPr>
        <p:blipFill>
          <a:blip r:embed="rId3"/>
          <a:stretch>
            <a:fillRect/>
          </a:stretch>
        </p:blipFill>
        <p:spPr>
          <a:xfrm>
            <a:off x="6301921" y="348343"/>
            <a:ext cx="5036664" cy="743756"/>
          </a:xfrm>
          <a:prstGeom prst="rect">
            <a:avLst/>
          </a:prstGeom>
        </p:spPr>
      </p:pic>
      <p:pic>
        <p:nvPicPr>
          <p:cNvPr id="8" name="Picture 7">
            <a:extLst>
              <a:ext uri="{FF2B5EF4-FFF2-40B4-BE49-F238E27FC236}">
                <a16:creationId xmlns:a16="http://schemas.microsoft.com/office/drawing/2014/main" id="{4A9535F9-9C70-48A9-886F-E9D87E5CA339}"/>
              </a:ext>
            </a:extLst>
          </p:cNvPr>
          <p:cNvPicPr>
            <a:picLocks noChangeAspect="1"/>
          </p:cNvPicPr>
          <p:nvPr/>
        </p:nvPicPr>
        <p:blipFill>
          <a:blip r:embed="rId5"/>
          <a:stretch>
            <a:fillRect/>
          </a:stretch>
        </p:blipFill>
        <p:spPr>
          <a:xfrm>
            <a:off x="6301922" y="5457372"/>
            <a:ext cx="4598308" cy="1161394"/>
          </a:xfrm>
          <a:prstGeom prst="rect">
            <a:avLst/>
          </a:prstGeom>
          <a:solidFill>
            <a:srgbClr val="113046"/>
          </a:solidFill>
        </p:spPr>
      </p:pic>
      <p:pic>
        <p:nvPicPr>
          <p:cNvPr id="9" name="Picture 8">
            <a:extLst>
              <a:ext uri="{FF2B5EF4-FFF2-40B4-BE49-F238E27FC236}">
                <a16:creationId xmlns:a16="http://schemas.microsoft.com/office/drawing/2014/main" id="{A926A9B4-943C-4B38-B46E-5EE00187683C}"/>
              </a:ext>
            </a:extLst>
          </p:cNvPr>
          <p:cNvPicPr>
            <a:picLocks noChangeAspect="1"/>
          </p:cNvPicPr>
          <p:nvPr/>
        </p:nvPicPr>
        <p:blipFill>
          <a:blip r:embed="rId6"/>
          <a:stretch>
            <a:fillRect/>
          </a:stretch>
        </p:blipFill>
        <p:spPr>
          <a:xfrm>
            <a:off x="6301921" y="1092099"/>
            <a:ext cx="4927388" cy="4373460"/>
          </a:xfrm>
          <a:prstGeom prst="rect">
            <a:avLst/>
          </a:prstGeom>
        </p:spPr>
      </p:pic>
    </p:spTree>
    <p:extLst>
      <p:ext uri="{BB962C8B-B14F-4D97-AF65-F5344CB8AC3E}">
        <p14:creationId xmlns:p14="http://schemas.microsoft.com/office/powerpoint/2010/main" val="38338243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grpSp>
        <p:nvGrpSpPr>
          <p:cNvPr id="2" name="Group 1"/>
          <p:cNvGrpSpPr/>
          <p:nvPr/>
        </p:nvGrpSpPr>
        <p:grpSpPr>
          <a:xfrm>
            <a:off x="883900" y="2735739"/>
            <a:ext cx="10015159" cy="2905862"/>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50"/>
            <a:endParaRPr lang="en-US" sz="2250" b="1" kern="0">
              <a:solidFill>
                <a:prstClr val="white"/>
              </a:solidFill>
              <a:latin typeface="Calibri" panose="020F0502020204030204"/>
              <a:sym typeface="Segoe UI"/>
            </a:endParaRPr>
          </a:p>
        </p:txBody>
      </p:sp>
      <p:sp>
        <p:nvSpPr>
          <p:cNvPr id="8" name="Title 1"/>
          <p:cNvSpPr txBox="1">
            <a:spLocks/>
          </p:cNvSpPr>
          <p:nvPr/>
        </p:nvSpPr>
        <p:spPr>
          <a:xfrm>
            <a:off x="554678" y="400681"/>
            <a:ext cx="10094273" cy="774046"/>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defTabSz="457200"/>
            <a:r>
              <a:rPr lang="en-US" sz="4800">
                <a:solidFill>
                  <a:srgbClr val="44546A"/>
                </a:solidFill>
                <a:sym typeface="Segoe UI"/>
              </a:rPr>
              <a:t>Xamarin &amp; Xamarin.Forms ecosystem</a:t>
            </a:r>
          </a:p>
        </p:txBody>
      </p:sp>
    </p:spTree>
    <p:extLst>
      <p:ext uri="{BB962C8B-B14F-4D97-AF65-F5344CB8AC3E}">
        <p14:creationId xmlns:p14="http://schemas.microsoft.com/office/powerpoint/2010/main" val="412856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a:xfrm>
            <a:off x="538477" y="1117577"/>
            <a:ext cx="10816237" cy="563458"/>
          </a:xfrm>
        </p:spPr>
        <p:txBody>
          <a:bodyPr/>
          <a:lstStyle/>
          <a:p>
            <a:r>
              <a:rPr lang="en-US"/>
              <a:t>iOS Large Titles</a:t>
            </a:r>
          </a:p>
        </p:txBody>
      </p:sp>
      <p:sp>
        <p:nvSpPr>
          <p:cNvPr id="2" name="Title 1"/>
          <p:cNvSpPr>
            <a:spLocks noGrp="1"/>
          </p:cNvSpPr>
          <p:nvPr>
            <p:ph type="title"/>
          </p:nvPr>
        </p:nvSpPr>
        <p:spPr/>
        <p:txBody>
          <a:bodyPr/>
          <a:lstStyle/>
          <a:p>
            <a:r>
              <a:rPr lang="en-US"/>
              <a:t>Platform Specifics</a:t>
            </a:r>
          </a:p>
        </p:txBody>
      </p:sp>
      <p:pic>
        <p:nvPicPr>
          <p:cNvPr id="6" name="Picture 5">
            <a:extLst>
              <a:ext uri="{FF2B5EF4-FFF2-40B4-BE49-F238E27FC236}">
                <a16:creationId xmlns:a16="http://schemas.microsoft.com/office/drawing/2014/main" id="{71A841CE-A326-461A-88E1-6E274595189E}"/>
              </a:ext>
            </a:extLst>
          </p:cNvPr>
          <p:cNvPicPr>
            <a:picLocks noChangeAspect="1"/>
          </p:cNvPicPr>
          <p:nvPr/>
        </p:nvPicPr>
        <p:blipFill>
          <a:blip r:embed="rId3"/>
          <a:stretch>
            <a:fillRect/>
          </a:stretch>
        </p:blipFill>
        <p:spPr>
          <a:xfrm>
            <a:off x="459153" y="4261692"/>
            <a:ext cx="11378358" cy="1856720"/>
          </a:xfrm>
          <a:prstGeom prst="rect">
            <a:avLst/>
          </a:prstGeom>
          <a:ln>
            <a:noFill/>
          </a:ln>
          <a:effectLst>
            <a:outerShdw blurRad="292100" dist="139700" dir="2700000" algn="tl" rotWithShape="0">
              <a:srgbClr val="333333">
                <a:alpha val="65000"/>
              </a:srgbClr>
            </a:outerShdw>
          </a:effectLst>
        </p:spPr>
      </p:pic>
      <p:pic>
        <p:nvPicPr>
          <p:cNvPr id="1026" name="Picture 2" descr="https://blog.xamarin.com/wp-content/uploads/2017/11/Screenshot-2017-11-03-08.08.35.png">
            <a:extLst>
              <a:ext uri="{FF2B5EF4-FFF2-40B4-BE49-F238E27FC236}">
                <a16:creationId xmlns:a16="http://schemas.microsoft.com/office/drawing/2014/main" id="{3E4BDF2F-9ADF-4A2A-9EC9-3099FF8DD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96010" y="0"/>
            <a:ext cx="387746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0FE16C-3ADC-4237-9B41-76527AD5C9A0}"/>
              </a:ext>
            </a:extLst>
          </p:cNvPr>
          <p:cNvPicPr>
            <a:picLocks noChangeAspect="1"/>
          </p:cNvPicPr>
          <p:nvPr/>
        </p:nvPicPr>
        <p:blipFill>
          <a:blip r:embed="rId5"/>
          <a:stretch>
            <a:fillRect/>
          </a:stretch>
        </p:blipFill>
        <p:spPr>
          <a:xfrm>
            <a:off x="538477" y="2555644"/>
            <a:ext cx="8765255" cy="966460"/>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5D9B19C0-EA02-44C0-978B-0EDF3943D9F2}"/>
              </a:ext>
            </a:extLst>
          </p:cNvPr>
          <p:cNvSpPr txBox="1"/>
          <p:nvPr/>
        </p:nvSpPr>
        <p:spPr>
          <a:xfrm>
            <a:off x="538477" y="2064774"/>
            <a:ext cx="2625052" cy="438582"/>
          </a:xfrm>
          <a:prstGeom prst="rect">
            <a:avLst/>
          </a:prstGeom>
          <a:noFill/>
        </p:spPr>
        <p:txBody>
          <a:bodyPr wrap="square" rtlCol="0">
            <a:spAutoFit/>
          </a:bodyPr>
          <a:lstStyle/>
          <a:p>
            <a:pPr defTabSz="412750"/>
            <a:r>
              <a:rPr lang="en-US" sz="2250" b="1" kern="0">
                <a:solidFill>
                  <a:srgbClr val="3B99D4"/>
                </a:solidFill>
                <a:latin typeface="Calibri" panose="020F0502020204030204"/>
                <a:sym typeface="Segoe UI"/>
              </a:rPr>
              <a:t>C#</a:t>
            </a:r>
          </a:p>
        </p:txBody>
      </p:sp>
      <p:sp>
        <p:nvSpPr>
          <p:cNvPr id="10" name="TextBox 9">
            <a:extLst>
              <a:ext uri="{FF2B5EF4-FFF2-40B4-BE49-F238E27FC236}">
                <a16:creationId xmlns:a16="http://schemas.microsoft.com/office/drawing/2014/main" id="{B84B69CE-FDB2-451F-B547-DDECD1C352CB}"/>
              </a:ext>
            </a:extLst>
          </p:cNvPr>
          <p:cNvSpPr txBox="1"/>
          <p:nvPr/>
        </p:nvSpPr>
        <p:spPr>
          <a:xfrm>
            <a:off x="538477" y="3839953"/>
            <a:ext cx="2625052" cy="438582"/>
          </a:xfrm>
          <a:prstGeom prst="rect">
            <a:avLst/>
          </a:prstGeom>
          <a:noFill/>
        </p:spPr>
        <p:txBody>
          <a:bodyPr wrap="square" rtlCol="0">
            <a:spAutoFit/>
          </a:bodyPr>
          <a:lstStyle/>
          <a:p>
            <a:pPr defTabSz="412750"/>
            <a:r>
              <a:rPr lang="en-US" sz="2250" b="1" kern="0">
                <a:solidFill>
                  <a:srgbClr val="3B99D4"/>
                </a:solidFill>
                <a:latin typeface="Calibri" panose="020F0502020204030204"/>
                <a:sym typeface="Segoe UI"/>
              </a:rPr>
              <a:t>XAML</a:t>
            </a:r>
          </a:p>
        </p:txBody>
      </p:sp>
    </p:spTree>
    <p:extLst>
      <p:ext uri="{BB962C8B-B14F-4D97-AF65-F5344CB8AC3E}">
        <p14:creationId xmlns:p14="http://schemas.microsoft.com/office/powerpoint/2010/main" val="1517178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Built-in UI Tweaks</a:t>
            </a:r>
          </a:p>
        </p:txBody>
      </p:sp>
      <p:sp>
        <p:nvSpPr>
          <p:cNvPr id="2" name="Title 1"/>
          <p:cNvSpPr>
            <a:spLocks noGrp="1"/>
          </p:cNvSpPr>
          <p:nvPr>
            <p:ph type="title"/>
          </p:nvPr>
        </p:nvSpPr>
        <p:spPr/>
        <p:txBody>
          <a:bodyPr/>
          <a:lstStyle/>
          <a:p>
            <a:r>
              <a:rPr lang="en-US"/>
              <a:t>Platform Specifics</a:t>
            </a:r>
          </a:p>
        </p:txBody>
      </p:sp>
      <p:pic>
        <p:nvPicPr>
          <p:cNvPr id="4" name="Picture 3">
            <a:extLst>
              <a:ext uri="{FF2B5EF4-FFF2-40B4-BE49-F238E27FC236}">
                <a16:creationId xmlns:a16="http://schemas.microsoft.com/office/drawing/2014/main" id="{43D7F46A-62C9-441B-9E04-C241AF069F3F}"/>
              </a:ext>
            </a:extLst>
          </p:cNvPr>
          <p:cNvPicPr>
            <a:picLocks noChangeAspect="1"/>
          </p:cNvPicPr>
          <p:nvPr/>
        </p:nvPicPr>
        <p:blipFill>
          <a:blip r:embed="rId3"/>
          <a:stretch>
            <a:fillRect/>
          </a:stretch>
        </p:blipFill>
        <p:spPr>
          <a:xfrm>
            <a:off x="4306646" y="1292626"/>
            <a:ext cx="11362764" cy="5755997"/>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AA1F1CDB-4FE3-4930-80CF-7D5259AF070F}"/>
              </a:ext>
            </a:extLst>
          </p:cNvPr>
          <p:cNvPicPr>
            <a:picLocks noChangeAspect="1"/>
          </p:cNvPicPr>
          <p:nvPr/>
        </p:nvPicPr>
        <p:blipFill>
          <a:blip r:embed="rId4"/>
          <a:stretch>
            <a:fillRect/>
          </a:stretch>
        </p:blipFill>
        <p:spPr>
          <a:xfrm>
            <a:off x="247650" y="1704975"/>
            <a:ext cx="1790700" cy="1724025"/>
          </a:xfrm>
          <a:prstGeom prst="rect">
            <a:avLst/>
          </a:prstGeom>
        </p:spPr>
      </p:pic>
      <p:pic>
        <p:nvPicPr>
          <p:cNvPr id="6" name="Picture 5">
            <a:extLst>
              <a:ext uri="{FF2B5EF4-FFF2-40B4-BE49-F238E27FC236}">
                <a16:creationId xmlns:a16="http://schemas.microsoft.com/office/drawing/2014/main" id="{E1B5D220-346D-4F3B-A35B-00D631224338}"/>
              </a:ext>
            </a:extLst>
          </p:cNvPr>
          <p:cNvPicPr>
            <a:picLocks noChangeAspect="1"/>
          </p:cNvPicPr>
          <p:nvPr/>
        </p:nvPicPr>
        <p:blipFill>
          <a:blip r:embed="rId5"/>
          <a:stretch>
            <a:fillRect/>
          </a:stretch>
        </p:blipFill>
        <p:spPr>
          <a:xfrm>
            <a:off x="304521" y="3452940"/>
            <a:ext cx="3920721" cy="1111439"/>
          </a:xfrm>
          <a:prstGeom prst="rect">
            <a:avLst/>
          </a:prstGeom>
        </p:spPr>
      </p:pic>
      <p:pic>
        <p:nvPicPr>
          <p:cNvPr id="7" name="Picture 6">
            <a:extLst>
              <a:ext uri="{FF2B5EF4-FFF2-40B4-BE49-F238E27FC236}">
                <a16:creationId xmlns:a16="http://schemas.microsoft.com/office/drawing/2014/main" id="{ECA8AC52-B323-4707-B91C-7C0E77DCC25E}"/>
              </a:ext>
            </a:extLst>
          </p:cNvPr>
          <p:cNvPicPr>
            <a:picLocks noChangeAspect="1"/>
          </p:cNvPicPr>
          <p:nvPr/>
        </p:nvPicPr>
        <p:blipFill>
          <a:blip r:embed="rId6"/>
          <a:stretch>
            <a:fillRect/>
          </a:stretch>
        </p:blipFill>
        <p:spPr>
          <a:xfrm>
            <a:off x="2038350" y="1959087"/>
            <a:ext cx="2197842" cy="1226007"/>
          </a:xfrm>
          <a:prstGeom prst="rect">
            <a:avLst/>
          </a:prstGeom>
        </p:spPr>
      </p:pic>
      <p:pic>
        <p:nvPicPr>
          <p:cNvPr id="1026" name="Picture 2" descr="https://docs.microsoft.com/en-us/xamarin/xamarin-forms/platform/android/tabbedpage-toolbar-placement-color-images/tabbedpage-toolbar-placement.png">
            <a:extLst>
              <a:ext uri="{FF2B5EF4-FFF2-40B4-BE49-F238E27FC236}">
                <a16:creationId xmlns:a16="http://schemas.microsoft.com/office/drawing/2014/main" id="{D30F9BAF-8307-4922-89BD-1695AD04213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1030" y="4922520"/>
            <a:ext cx="3259530" cy="14859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418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Messaging Center</a:t>
            </a:r>
          </a:p>
        </p:txBody>
      </p:sp>
      <p:pic>
        <p:nvPicPr>
          <p:cNvPr id="3" name="Picture 2"/>
          <p:cNvPicPr>
            <a:picLocks noChangeAspect="1"/>
          </p:cNvPicPr>
          <p:nvPr/>
        </p:nvPicPr>
        <p:blipFill>
          <a:blip r:embed="rId3"/>
          <a:stretch>
            <a:fillRect/>
          </a:stretch>
        </p:blipFill>
        <p:spPr>
          <a:xfrm>
            <a:off x="2404637" y="1603330"/>
            <a:ext cx="6468842" cy="1229080"/>
          </a:xfrm>
          <a:prstGeom prst="rect">
            <a:avLst/>
          </a:prstGeom>
        </p:spPr>
      </p:pic>
      <p:sp>
        <p:nvSpPr>
          <p:cNvPr id="4" name="Rectangle 3"/>
          <p:cNvSpPr/>
          <p:nvPr/>
        </p:nvSpPr>
        <p:spPr>
          <a:xfrm>
            <a:off x="2240930" y="3221419"/>
            <a:ext cx="7482933" cy="2308324"/>
          </a:xfrm>
          <a:prstGeom prst="rect">
            <a:avLst/>
          </a:prstGeom>
        </p:spPr>
        <p:txBody>
          <a:bodyPr wrap="square">
            <a:spAutoFit/>
          </a:bodyPr>
          <a:lstStyle/>
          <a:p>
            <a:pPr marL="171450" indent="-171450">
              <a:buFont typeface="Wingdings" charset="2"/>
              <a:buChar char="§"/>
            </a:pPr>
            <a:r>
              <a:rPr lang="en-US" sz="1600">
                <a:solidFill>
                  <a:srgbClr val="595959"/>
                </a:solidFill>
                <a:latin typeface="Helvetica Light"/>
                <a:cs typeface="Helvetica Light"/>
              </a:rPr>
              <a:t>Master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a:p>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pic>
        <p:nvPicPr>
          <p:cNvPr id="5" name="Picture 4"/>
          <p:cNvPicPr>
            <a:picLocks noChangeAspect="1"/>
          </p:cNvPicPr>
          <p:nvPr/>
        </p:nvPicPr>
        <p:blipFill>
          <a:blip r:embed="rId4"/>
          <a:stretch>
            <a:fillRect/>
          </a:stretch>
        </p:blipFill>
        <p:spPr>
          <a:xfrm>
            <a:off x="2784673" y="3736303"/>
            <a:ext cx="6436136" cy="1480264"/>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stretch>
            <a:fillRect/>
          </a:stretch>
        </p:blipFill>
        <p:spPr>
          <a:xfrm>
            <a:off x="2784673" y="5979119"/>
            <a:ext cx="3728520" cy="354774"/>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08540396-D366-43BC-8FB7-0AE38B916664}"/>
              </a:ext>
            </a:extLst>
          </p:cNvPr>
          <p:cNvSpPr/>
          <p:nvPr/>
        </p:nvSpPr>
        <p:spPr>
          <a:xfrm>
            <a:off x="2261274" y="5254670"/>
            <a:ext cx="7482933" cy="1077218"/>
          </a:xfrm>
          <a:prstGeom prst="rect">
            <a:avLst/>
          </a:prstGeom>
        </p:spPr>
        <p:txBody>
          <a:bodyPr wrap="square">
            <a:spAutoFit/>
          </a:bodyPr>
          <a:lstStyle/>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r>
              <a:rPr lang="en-US" sz="1600">
                <a:solidFill>
                  <a:srgbClr val="595959"/>
                </a:solidFill>
                <a:latin typeface="Helvetica Light"/>
                <a:cs typeface="Helvetica Light"/>
              </a:rPr>
              <a:t>Detail Page:</a:t>
            </a:r>
          </a:p>
          <a:p>
            <a:pPr marL="171450" indent="-171450">
              <a:buFont typeface="Wingdings" charset="2"/>
              <a:buChar char="§"/>
            </a:pPr>
            <a:endParaRPr lang="en-US" sz="1600">
              <a:solidFill>
                <a:srgbClr val="595959"/>
              </a:solidFill>
              <a:latin typeface="Helvetica Light"/>
              <a:cs typeface="Helvetica Light"/>
            </a:endParaRPr>
          </a:p>
          <a:p>
            <a:pPr marL="171450" indent="-171450">
              <a:buFont typeface="Wingdings" charset="2"/>
              <a:buChar char="§"/>
            </a:pPr>
            <a:endParaRPr lang="en-US" sz="1600">
              <a:solidFill>
                <a:srgbClr val="595959"/>
              </a:solidFill>
              <a:latin typeface="Helvetica Light"/>
              <a:cs typeface="Helvetica Light"/>
            </a:endParaRPr>
          </a:p>
        </p:txBody>
      </p:sp>
    </p:spTree>
    <p:extLst>
      <p:ext uri="{BB962C8B-B14F-4D97-AF65-F5344CB8AC3E}">
        <p14:creationId xmlns:p14="http://schemas.microsoft.com/office/powerpoint/2010/main" val="4123025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lstStyle/>
          <a:p>
            <a:r>
              <a:rPr lang="en-US"/>
              <a:t>Access Native Features Easily</a:t>
            </a:r>
          </a:p>
        </p:txBody>
      </p:sp>
      <p:sp>
        <p:nvSpPr>
          <p:cNvPr id="2" name="Title 1"/>
          <p:cNvSpPr>
            <a:spLocks noGrp="1"/>
          </p:cNvSpPr>
          <p:nvPr>
            <p:ph type="title"/>
          </p:nvPr>
        </p:nvSpPr>
        <p:spPr/>
        <p:txBody>
          <a:bodyPr/>
          <a:lstStyle/>
          <a:p>
            <a:r>
              <a:rPr lang="en-US"/>
              <a:t>Dependency Service</a:t>
            </a:r>
          </a:p>
        </p:txBody>
      </p:sp>
      <p:pic>
        <p:nvPicPr>
          <p:cNvPr id="1026" name="Picture 2" descr="https://developer.xamarin.com/guides/xamarin-forms/application-fundamentals/dependency-service/introduction/Images/overview_diagr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4718" y="2577558"/>
            <a:ext cx="7801042" cy="4280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188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AC29D-1272-428A-88D0-E19F62509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800" y="2019300"/>
            <a:ext cx="2705585" cy="2705585"/>
          </a:xfrm>
          <a:prstGeom prst="rect">
            <a:avLst/>
          </a:prstGeom>
        </p:spPr>
      </p:pic>
    </p:spTree>
    <p:extLst>
      <p:ext uri="{BB962C8B-B14F-4D97-AF65-F5344CB8AC3E}">
        <p14:creationId xmlns:p14="http://schemas.microsoft.com/office/powerpoint/2010/main" val="30585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Why Xamarin Now?</a:t>
            </a:r>
          </a:p>
        </p:txBody>
      </p:sp>
    </p:spTree>
    <p:extLst>
      <p:ext uri="{BB962C8B-B14F-4D97-AF65-F5344CB8AC3E}">
        <p14:creationId xmlns:p14="http://schemas.microsoft.com/office/powerpoint/2010/main" val="1163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a:solidFill>
                  <a:schemeClr val="bg1"/>
                </a:solidFill>
                <a:latin typeface="Segoe UI" charset="0"/>
                <a:ea typeface="Segoe UI" charset="0"/>
                <a:cs typeface="Segoe UI" charset="0"/>
              </a:rPr>
              <a:t>Xamarin is included</a:t>
            </a:r>
          </a:p>
          <a:p>
            <a:pPr algn="ctr"/>
            <a:r>
              <a:rPr lang="en-US" sz="750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a:t>Xamarin is included in </a:t>
            </a:r>
            <a:br>
              <a:rPr lang="en-US"/>
            </a:br>
            <a:r>
              <a:rPr lang="en-US"/>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884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age result for dell xps 1080p">
            <a:extLst>
              <a:ext uri="{FF2B5EF4-FFF2-40B4-BE49-F238E27FC236}">
                <a16:creationId xmlns:a16="http://schemas.microsoft.com/office/drawing/2014/main" id="{B9346E4C-1429-4A72-AEE1-5238CE9FA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54" y="-114300"/>
            <a:ext cx="12247033" cy="914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84B4C3-EE78-4539-83B3-B1C8261E2B00}"/>
              </a:ext>
            </a:extLst>
          </p:cNvPr>
          <p:cNvPicPr>
            <a:picLocks noChangeAspect="1"/>
          </p:cNvPicPr>
          <p:nvPr/>
        </p:nvPicPr>
        <p:blipFill>
          <a:blip r:embed="rId4"/>
          <a:stretch>
            <a:fillRect/>
          </a:stretch>
        </p:blipFill>
        <p:spPr>
          <a:xfrm>
            <a:off x="-1289051" y="1477054"/>
            <a:ext cx="7906661" cy="4447496"/>
          </a:xfrm>
          <a:prstGeom prst="rect">
            <a:avLst/>
          </a:prstGeom>
        </p:spPr>
      </p:pic>
      <p:sp>
        <p:nvSpPr>
          <p:cNvPr id="3" name="Title 2"/>
          <p:cNvSpPr>
            <a:spLocks noGrp="1"/>
          </p:cNvSpPr>
          <p:nvPr>
            <p:ph type="title"/>
          </p:nvPr>
        </p:nvSpPr>
        <p:spPr>
          <a:xfrm>
            <a:off x="270066" y="289957"/>
            <a:ext cx="7394677" cy="899537"/>
          </a:xfrm>
        </p:spPr>
        <p:txBody>
          <a:bodyPr/>
          <a:lstStyle/>
          <a:p>
            <a:r>
              <a:rPr lang="en-US"/>
              <a:t>Visual Studio Integration</a:t>
            </a:r>
          </a:p>
        </p:txBody>
      </p:sp>
      <p:pic>
        <p:nvPicPr>
          <p:cNvPr id="5" name="Picture 4">
            <a:extLst>
              <a:ext uri="{FF2B5EF4-FFF2-40B4-BE49-F238E27FC236}">
                <a16:creationId xmlns:a16="http://schemas.microsoft.com/office/drawing/2014/main" id="{0E39E36B-F475-49EF-B228-A4E8F02CC841}"/>
              </a:ext>
            </a:extLst>
          </p:cNvPr>
          <p:cNvPicPr>
            <a:picLocks noChangeAspect="1"/>
          </p:cNvPicPr>
          <p:nvPr/>
        </p:nvPicPr>
        <p:blipFill>
          <a:blip r:embed="rId5"/>
          <a:stretch>
            <a:fillRect/>
          </a:stretch>
        </p:blipFill>
        <p:spPr>
          <a:xfrm>
            <a:off x="7169445" y="2176462"/>
            <a:ext cx="8039100" cy="2505075"/>
          </a:xfrm>
          <a:prstGeom prst="rect">
            <a:avLst/>
          </a:prstGeom>
        </p:spPr>
      </p:pic>
    </p:spTree>
    <p:extLst>
      <p:ext uri="{BB962C8B-B14F-4D97-AF65-F5344CB8AC3E}">
        <p14:creationId xmlns:p14="http://schemas.microsoft.com/office/powerpoint/2010/main" val="41786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3467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31946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298301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a:t>Visual Studio </a:t>
            </a:r>
            <a:r>
              <a:rPr lang="en-US" err="1"/>
              <a:t>IntelliCode</a:t>
            </a:r>
            <a:r>
              <a:rPr lang="en-US"/>
              <a:t> </a:t>
            </a:r>
            <a:endParaRPr lang="en-US" sz="180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09" y="2088842"/>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6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120" y="2088841"/>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50020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431916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8138119" y="5641128"/>
            <a:ext cx="3786961" cy="369332"/>
          </a:xfrm>
          <a:prstGeom prst="rect">
            <a:avLst/>
          </a:prstGeom>
        </p:spPr>
        <p:txBody>
          <a:bodyPr wrap="square">
            <a:spAutoFit/>
          </a:bodyPr>
          <a:lstStyle/>
          <a:p>
            <a:pPr algn="ctr"/>
            <a:r>
              <a:rPr lang="en-US"/>
              <a:t>Focused code reviews</a:t>
            </a:r>
          </a:p>
        </p:txBody>
      </p:sp>
      <p:sp>
        <p:nvSpPr>
          <p:cNvPr id="3" name="TextBox 2">
            <a:extLst>
              <a:ext uri="{FF2B5EF4-FFF2-40B4-BE49-F238E27FC236}">
                <a16:creationId xmlns:a16="http://schemas.microsoft.com/office/drawing/2014/main" id="{E30FE2FA-FCD1-473F-B6F9-3120DFCE38A8}"/>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915C07-48D6-4C1F-BAF5-8B3F2A4E8F87}"/>
              </a:ext>
            </a:extLst>
          </p:cNvPr>
          <p:cNvSpPr>
            <a:spLocks noGrp="1"/>
          </p:cNvSpPr>
          <p:nvPr>
            <p:ph type="title"/>
          </p:nvPr>
        </p:nvSpPr>
        <p:spPr/>
        <p:txBody>
          <a:bodyPr/>
          <a:lstStyle/>
          <a:p>
            <a:r>
              <a:rPr lang="en-US" err="1">
                <a:latin typeface="Segoe UI Light" panose="020B0502040204020203" pitchFamily="34" charset="0"/>
                <a:cs typeface="Segoe UI Light" panose="020B0502040204020203" pitchFamily="34" charset="0"/>
              </a:rPr>
              <a:t>IntelliCode</a:t>
            </a:r>
            <a:r>
              <a:rPr lang="en-US">
                <a:latin typeface="Segoe UI Light" panose="020B0502040204020203" pitchFamily="34" charset="0"/>
                <a:cs typeface="Segoe UI Light" panose="020B0502040204020203" pitchFamily="34" charset="0"/>
              </a:rPr>
              <a:t> Support for C# &amp; XAML</a:t>
            </a:r>
          </a:p>
        </p:txBody>
      </p:sp>
      <p:pic>
        <p:nvPicPr>
          <p:cNvPr id="1026" name="Picture 2" descr="Image result for intellicode">
            <a:extLst>
              <a:ext uri="{FF2B5EF4-FFF2-40B4-BE49-F238E27FC236}">
                <a16:creationId xmlns:a16="http://schemas.microsoft.com/office/drawing/2014/main" id="{2FF102F4-9599-43EC-8B73-CDD7BD0B9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4676" y="1690688"/>
            <a:ext cx="4990123" cy="41605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C3333C5-685D-48BF-9DDE-7D53FE4CA3FD}"/>
              </a:ext>
            </a:extLst>
          </p:cNvPr>
          <p:cNvSpPr txBox="1"/>
          <p:nvPr/>
        </p:nvSpPr>
        <p:spPr>
          <a:xfrm>
            <a:off x="7448062" y="5851203"/>
            <a:ext cx="4215472" cy="369332"/>
          </a:xfrm>
          <a:prstGeom prst="rect">
            <a:avLst/>
          </a:prstGeom>
          <a:noFill/>
        </p:spPr>
        <p:txBody>
          <a:bodyPr wrap="square" rtlCol="0">
            <a:spAutoFit/>
          </a:bodyPr>
          <a:lstStyle/>
          <a:p>
            <a:pPr algn="ctr"/>
            <a:r>
              <a:rPr lang="en-US">
                <a:latin typeface="Segoe UI" panose="020B0502040204020203" pitchFamily="34" charset="0"/>
                <a:cs typeface="Segoe UI" panose="020B0502040204020203" pitchFamily="34" charset="0"/>
              </a:rPr>
              <a:t>Assisted IntelliSense for C# &amp; XAML</a:t>
            </a:r>
          </a:p>
        </p:txBody>
      </p:sp>
      <p:pic>
        <p:nvPicPr>
          <p:cNvPr id="8" name="Picture 7">
            <a:extLst>
              <a:ext uri="{FF2B5EF4-FFF2-40B4-BE49-F238E27FC236}">
                <a16:creationId xmlns:a16="http://schemas.microsoft.com/office/drawing/2014/main" id="{767572DB-2840-4D99-8EB9-72DCF0B25EC2}"/>
              </a:ext>
            </a:extLst>
          </p:cNvPr>
          <p:cNvPicPr>
            <a:picLocks noChangeAspect="1"/>
          </p:cNvPicPr>
          <p:nvPr/>
        </p:nvPicPr>
        <p:blipFill>
          <a:blip r:embed="rId6"/>
          <a:stretch>
            <a:fillRect/>
          </a:stretch>
        </p:blipFill>
        <p:spPr>
          <a:xfrm>
            <a:off x="1019891" y="1944765"/>
            <a:ext cx="5814225" cy="3222547"/>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D486B47C-D4C6-42C4-A322-5AF1FA9715EE}"/>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pic>
        <p:nvPicPr>
          <p:cNvPr id="7" name="asdfnwiom">
            <a:hlinkClick r:id="" action="ppaction://media"/>
            <a:extLst>
              <a:ext uri="{FF2B5EF4-FFF2-40B4-BE49-F238E27FC236}">
                <a16:creationId xmlns:a16="http://schemas.microsoft.com/office/drawing/2014/main" id="{CA625FC7-DFCD-4A9E-8C73-8E6D50F72EB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48038" y="1283858"/>
            <a:ext cx="6848331" cy="4990095"/>
          </a:xfrm>
          <a:prstGeom prst="rect">
            <a:avLst/>
          </a:prstGeom>
        </p:spPr>
      </p:pic>
    </p:spTree>
    <p:extLst>
      <p:ext uri="{BB962C8B-B14F-4D97-AF65-F5344CB8AC3E}">
        <p14:creationId xmlns:p14="http://schemas.microsoft.com/office/powerpoint/2010/main" val="261105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 presetClass="mediacall" presetSubtype="0" fill="hold" nodeType="afterEffect">
                                  <p:stCondLst>
                                    <p:cond delay="0"/>
                                  </p:stCondLst>
                                  <p:childTnLst>
                                    <p:cmd type="call" cmd="playFrom(0.0)">
                                      <p:cBhvr>
                                        <p:cTn id="14" dur="33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after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80E4-7440-41EE-A826-755EB5E1FD69}"/>
              </a:ext>
            </a:extLst>
          </p:cNvPr>
          <p:cNvSpPr>
            <a:spLocks noGrp="1"/>
          </p:cNvSpPr>
          <p:nvPr>
            <p:ph type="title"/>
          </p:nvPr>
        </p:nvSpPr>
        <p:spPr/>
        <p:txBody>
          <a:bodyPr/>
          <a:lstStyle/>
          <a:p>
            <a:r>
              <a:rPr lang="en-US"/>
              <a:t>Visual Studio Live Share</a:t>
            </a:r>
          </a:p>
        </p:txBody>
      </p:sp>
      <p:sp>
        <p:nvSpPr>
          <p:cNvPr id="3" name="Rectangle 2">
            <a:extLst>
              <a:ext uri="{FF2B5EF4-FFF2-40B4-BE49-F238E27FC236}">
                <a16:creationId xmlns:a16="http://schemas.microsoft.com/office/drawing/2014/main" id="{E2BA7B2E-62E2-4EBE-9C0D-512CE02329C8}"/>
              </a:ext>
            </a:extLst>
          </p:cNvPr>
          <p:cNvSpPr/>
          <p:nvPr/>
        </p:nvSpPr>
        <p:spPr>
          <a:xfrm>
            <a:off x="388701" y="1004510"/>
            <a:ext cx="3924985" cy="369332"/>
          </a:xfrm>
          <a:prstGeom prst="rect">
            <a:avLst/>
          </a:prstGeom>
        </p:spPr>
        <p:txBody>
          <a:bodyPr wrap="square">
            <a:spAutoFit/>
          </a:bodyPr>
          <a:lstStyle/>
          <a:p>
            <a:r>
              <a:rPr lang="en-US"/>
              <a:t>Real-time collaborative development</a:t>
            </a:r>
          </a:p>
        </p:txBody>
      </p:sp>
      <p:pic>
        <p:nvPicPr>
          <p:cNvPr id="6146" name="Picture 2" descr="screenshot of Live Share collaboration window">
            <a:extLst>
              <a:ext uri="{FF2B5EF4-FFF2-40B4-BE49-F238E27FC236}">
                <a16:creationId xmlns:a16="http://schemas.microsoft.com/office/drawing/2014/main" id="{7DDD2750-A6A3-4C32-BA40-BAFA1A42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694" y="2329645"/>
            <a:ext cx="6044386" cy="3510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creenshot of 2 people editing code in real time together">
            <a:extLst>
              <a:ext uri="{FF2B5EF4-FFF2-40B4-BE49-F238E27FC236}">
                <a16:creationId xmlns:a16="http://schemas.microsoft.com/office/drawing/2014/main" id="{46F9400B-658E-4BCB-A5AB-C685A7B20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01" y="2329644"/>
            <a:ext cx="5299337" cy="3512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AF5896-0727-45F7-A22D-E367D950DB66}"/>
              </a:ext>
            </a:extLst>
          </p:cNvPr>
          <p:cNvSpPr/>
          <p:nvPr/>
        </p:nvSpPr>
        <p:spPr>
          <a:xfrm>
            <a:off x="388701" y="5938835"/>
            <a:ext cx="5299337" cy="369332"/>
          </a:xfrm>
          <a:prstGeom prst="rect">
            <a:avLst/>
          </a:prstGeom>
        </p:spPr>
        <p:txBody>
          <a:bodyPr wrap="square">
            <a:spAutoFit/>
          </a:bodyPr>
          <a:lstStyle/>
          <a:p>
            <a:pPr algn="ctr"/>
            <a:r>
              <a:rPr lang="en-US"/>
              <a:t>No-hassle sharing for any language, any app</a:t>
            </a:r>
          </a:p>
        </p:txBody>
      </p:sp>
      <p:sp>
        <p:nvSpPr>
          <p:cNvPr id="7" name="Rectangle 6">
            <a:extLst>
              <a:ext uri="{FF2B5EF4-FFF2-40B4-BE49-F238E27FC236}">
                <a16:creationId xmlns:a16="http://schemas.microsoft.com/office/drawing/2014/main" id="{AE90D004-2999-46F5-B8B6-600BB777A307}"/>
              </a:ext>
            </a:extLst>
          </p:cNvPr>
          <p:cNvSpPr/>
          <p:nvPr/>
        </p:nvSpPr>
        <p:spPr>
          <a:xfrm>
            <a:off x="5880694" y="5938835"/>
            <a:ext cx="6044386" cy="369332"/>
          </a:xfrm>
          <a:prstGeom prst="rect">
            <a:avLst/>
          </a:prstGeom>
        </p:spPr>
        <p:txBody>
          <a:bodyPr wrap="square">
            <a:spAutoFit/>
          </a:bodyPr>
          <a:lstStyle/>
          <a:p>
            <a:pPr algn="ctr"/>
            <a:r>
              <a:rPr lang="en-US"/>
              <a:t>Collaborate from the comfort of your favorite tool</a:t>
            </a:r>
          </a:p>
        </p:txBody>
      </p:sp>
      <p:sp>
        <p:nvSpPr>
          <p:cNvPr id="8" name="TextBox 7">
            <a:extLst>
              <a:ext uri="{FF2B5EF4-FFF2-40B4-BE49-F238E27FC236}">
                <a16:creationId xmlns:a16="http://schemas.microsoft.com/office/drawing/2014/main" id="{9A45F83E-2AE4-45D8-A124-8561975FABC9}"/>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23643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08" y="249539"/>
            <a:ext cx="6358923" cy="6358923"/>
          </a:xfrm>
          <a:prstGeom prst="rect">
            <a:avLst/>
          </a:prstGeom>
        </p:spPr>
      </p:pic>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a:solidFill>
                  <a:srgbClr val="FFFFFF"/>
                </a:solidFill>
                <a:latin typeface="Segoe UI Light"/>
                <a:sym typeface="Segoe UI"/>
              </a:rPr>
              <a:t>Get started today</a:t>
            </a:r>
          </a:p>
          <a:p>
            <a:pPr defTabSz="914238"/>
            <a:r>
              <a:rPr lang="en-US">
                <a:solidFill>
                  <a:srgbClr val="FFFFFF"/>
                </a:solidFill>
                <a:latin typeface="Segoe UI Light"/>
                <a:sym typeface="Segoe UI"/>
              </a:rPr>
              <a:t>xamarin.com</a:t>
            </a:r>
          </a:p>
        </p:txBody>
      </p:sp>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pic>
        <p:nvPicPr>
          <p:cNvPr id="61" name="Shape 61" descr="Slide 2 Copy 16.png"/>
          <p:cNvPicPr preferRelativeResize="0"/>
          <p:nvPr/>
        </p:nvPicPr>
        <p:blipFill rotWithShape="1">
          <a:blip r:embed="rId3">
            <a:alphaModFix/>
          </a:blip>
          <a:srcRect/>
          <a:stretch/>
        </p:blipFill>
        <p:spPr>
          <a:xfrm>
            <a:off x="203201" y="203200"/>
            <a:ext cx="11467719" cy="6451600"/>
          </a:xfrm>
          <a:prstGeom prst="rect">
            <a:avLst/>
          </a:prstGeom>
          <a:noFill/>
          <a:ln>
            <a:noFill/>
          </a:ln>
        </p:spPr>
      </p:pic>
      <p:sp>
        <p:nvSpPr>
          <p:cNvPr id="62" name="Shape 62"/>
          <p:cNvSpPr txBox="1">
            <a:spLocks noGrp="1"/>
          </p:cNvSpPr>
          <p:nvPr>
            <p:ph type="title"/>
          </p:nvPr>
        </p:nvSpPr>
        <p:spPr>
          <a:prstGeom prst="rect">
            <a:avLst/>
          </a:prstGeom>
        </p:spPr>
        <p:txBody>
          <a:bodyPr wrap="square" lIns="121900" tIns="121900" rIns="121900" bIns="121900" anchor="ctr" anchorCtr="0">
            <a:noAutofit/>
          </a:bodyPr>
          <a:lstStyle/>
          <a:p>
            <a:r>
              <a:rPr lang="en" i="0">
                <a:solidFill>
                  <a:srgbClr val="666666"/>
                </a:solidFill>
                <a:latin typeface="Segoe UI Light" panose="020B0502040204020203" pitchFamily="34" charset="0"/>
                <a:cs typeface="Segoe UI Light" panose="020B0502040204020203" pitchFamily="34" charset="0"/>
              </a:rPr>
              <a:t>Software drives more of the things we do every day.</a:t>
            </a:r>
          </a:p>
        </p:txBody>
      </p:sp>
      <p:sp>
        <p:nvSpPr>
          <p:cNvPr id="2" name="Rectangle 1">
            <a:extLst>
              <a:ext uri="{FF2B5EF4-FFF2-40B4-BE49-F238E27FC236}">
                <a16:creationId xmlns:a16="http://schemas.microsoft.com/office/drawing/2014/main" id="{246E7725-D1F5-4B33-A094-192E94ACB1AC}"/>
              </a:ext>
            </a:extLst>
          </p:cNvPr>
          <p:cNvSpPr/>
          <p:nvPr/>
        </p:nvSpPr>
        <p:spPr bwMode="auto">
          <a:xfrm>
            <a:off x="529520" y="520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38DA0DE-179B-4F88-AC9A-2D625DBC99E5}"/>
              </a:ext>
            </a:extLst>
          </p:cNvPr>
          <p:cNvSpPr/>
          <p:nvPr/>
        </p:nvSpPr>
        <p:spPr bwMode="auto">
          <a:xfrm>
            <a:off x="2667000" y="640150"/>
            <a:ext cx="1998839"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EBCD4E-9FD2-4D1D-AEB3-17430C4F8F04}"/>
              </a:ext>
            </a:extLst>
          </p:cNvPr>
          <p:cNvSpPr/>
          <p:nvPr/>
        </p:nvSpPr>
        <p:spPr bwMode="auto">
          <a:xfrm>
            <a:off x="4843639" y="699875"/>
            <a:ext cx="1998838"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69DDFB8-F59C-4755-96C8-092FB145AA4F}"/>
              </a:ext>
            </a:extLst>
          </p:cNvPr>
          <p:cNvSpPr/>
          <p:nvPr/>
        </p:nvSpPr>
        <p:spPr bwMode="auto">
          <a:xfrm>
            <a:off x="7129638"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BA23D8-42B9-4A92-A6C1-BA5AC77ACA6E}"/>
              </a:ext>
            </a:extLst>
          </p:cNvPr>
          <p:cNvSpPr/>
          <p:nvPr/>
        </p:nvSpPr>
        <p:spPr bwMode="auto">
          <a:xfrm>
            <a:off x="9400279"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6AE00A7-5140-4D78-BD44-73530BE3B9A7}"/>
              </a:ext>
            </a:extLst>
          </p:cNvPr>
          <p:cNvSpPr/>
          <p:nvPr/>
        </p:nvSpPr>
        <p:spPr bwMode="auto">
          <a:xfrm>
            <a:off x="58913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F91619F-7F66-4E64-A303-21D16EF4C892}"/>
              </a:ext>
            </a:extLst>
          </p:cNvPr>
          <p:cNvSpPr/>
          <p:nvPr/>
        </p:nvSpPr>
        <p:spPr bwMode="auto">
          <a:xfrm>
            <a:off x="271391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2E5552-5210-4DE0-A44E-B22602214BC9}"/>
              </a:ext>
            </a:extLst>
          </p:cNvPr>
          <p:cNvSpPr/>
          <p:nvPr/>
        </p:nvSpPr>
        <p:spPr bwMode="auto">
          <a:xfrm>
            <a:off x="4937477" y="4171438"/>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9A554F6-176C-41E4-A9C9-2896F53D515D}"/>
              </a:ext>
            </a:extLst>
          </p:cNvPr>
          <p:cNvSpPr/>
          <p:nvPr/>
        </p:nvSpPr>
        <p:spPr bwMode="auto">
          <a:xfrm>
            <a:off x="7125756" y="4049925"/>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BCAC104-882D-4D08-864D-DEDCE7432B4F}"/>
              </a:ext>
            </a:extLst>
          </p:cNvPr>
          <p:cNvSpPr/>
          <p:nvPr/>
        </p:nvSpPr>
        <p:spPr bwMode="auto">
          <a:xfrm>
            <a:off x="9416694" y="39902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2000"/>
                            </p:stCondLst>
                            <p:childTnLst>
                              <p:par>
                                <p:cTn id="21" presetID="10" presetClass="exit" presetSubtype="0" fill="hold" grpId="0" nodeType="after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2500"/>
                            </p:stCondLst>
                            <p:childTnLst>
                              <p:par>
                                <p:cTn id="25" presetID="10" presetClass="exit" presetSubtype="0" fill="hold" grpId="0" nodeType="after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3000"/>
                            </p:stCondLst>
                            <p:childTnLst>
                              <p:par>
                                <p:cTn id="29" presetID="10" presetClass="exit" presetSubtype="0" fill="hold" grpId="0" nodeType="after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grpId="0" nodeType="after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4000"/>
                            </p:stCondLst>
                            <p:childTnLst>
                              <p:par>
                                <p:cTn id="37" presetID="10" presetClass="exit" presetSubtype="0" fill="hold" grpId="0" nodeType="after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4500"/>
                            </p:stCondLst>
                            <p:childTnLst>
                              <p:par>
                                <p:cTn id="41" presetID="10" presetClass="exit" presetSubtype="0" fill="hold" grpId="0" nodeType="after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rgbClr val="404040"/>
                </a:solidFill>
                <a:cs typeface="Arial"/>
              </a:rPr>
              <a:t>Matthew Leibowitz</a:t>
            </a:r>
          </a:p>
          <a:p>
            <a:pPr defTabSz="914314"/>
            <a:r>
              <a:rPr lang="en-US" sz="1961" kern="0" dirty="0">
                <a:solidFill>
                  <a:srgbClr val="404040"/>
                </a:solidFill>
                <a:latin typeface="Segoe UI Light"/>
                <a:cs typeface="Arial"/>
              </a:rPr>
              <a:t>Senior Software Engineer @ Microsoft</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3267004" cy="416695"/>
            </a:xfrm>
            <a:prstGeom prst="rect">
              <a:avLst/>
            </a:prstGeom>
            <a:noFill/>
          </p:spPr>
          <p:txBody>
            <a:bodyPr wrap="square" rtlCol="0">
              <a:spAutoFit/>
            </a:bodyPr>
            <a:lstStyle/>
            <a:p>
              <a:pPr defTabSz="914314">
                <a:lnSpc>
                  <a:spcPct val="130000"/>
                </a:lnSpc>
              </a:pPr>
              <a:r>
                <a:rPr lang="en-US" sz="1765" kern="0" dirty="0">
                  <a:solidFill>
                    <a:srgbClr val="404040"/>
                  </a:solidFill>
                  <a:latin typeface="Segoe UI Light"/>
                  <a:cs typeface="Arial"/>
                </a:rPr>
                <a:t>maleib@microsoft.com</a:t>
              </a:r>
            </a:p>
          </p:txBody>
        </p:sp>
        <p:sp>
          <p:nvSpPr>
            <p:cNvPr id="11" name="TextBox 10"/>
            <p:cNvSpPr txBox="1"/>
            <p:nvPr/>
          </p:nvSpPr>
          <p:spPr>
            <a:xfrm>
              <a:off x="5263582" y="5935662"/>
              <a:ext cx="3163436" cy="416695"/>
            </a:xfrm>
            <a:prstGeom prst="rect">
              <a:avLst/>
            </a:prstGeom>
            <a:noFill/>
          </p:spPr>
          <p:txBody>
            <a:bodyPr wrap="square" rtlCol="0">
              <a:spAutoFit/>
            </a:bodyPr>
            <a:lstStyle/>
            <a:p>
              <a:pPr algn="ctr" defTabSz="914314">
                <a:lnSpc>
                  <a:spcPct val="130000"/>
                </a:lnSpc>
              </a:pPr>
              <a:r>
                <a:rPr lang="en-US" sz="1765" kern="0" dirty="0">
                  <a:solidFill>
                    <a:srgbClr val="404040"/>
                  </a:solidFill>
                  <a:latin typeface="Segoe UI Light"/>
                  <a:cs typeface="Arial"/>
                </a:rPr>
                <a:t>dotnetdevaddict.co.za</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dirty="0">
                  <a:solidFill>
                    <a:srgbClr val="404040"/>
                  </a:solidFill>
                  <a:latin typeface="Segoe UI Light"/>
                  <a:cs typeface="Arial"/>
                </a:rPr>
                <a:t>@mattleibow</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descr="Slide 2 Copy 11.png"/>
          <p:cNvPicPr preferRelativeResize="0"/>
          <p:nvPr/>
        </p:nvPicPr>
        <p:blipFill rotWithShape="1">
          <a:blip r:embed="rId3">
            <a:alphaModFix/>
          </a:blip>
          <a:srcRect/>
          <a:stretch/>
        </p:blipFill>
        <p:spPr>
          <a:xfrm>
            <a:off x="953" y="0"/>
            <a:ext cx="12190095" cy="6858000"/>
          </a:xfrm>
          <a:prstGeom prst="rect">
            <a:avLst/>
          </a:prstGeom>
          <a:noFill/>
          <a:ln>
            <a:noFill/>
          </a:ln>
        </p:spPr>
      </p:pic>
      <p:sp>
        <p:nvSpPr>
          <p:cNvPr id="68" name="Shape 68"/>
          <p:cNvSpPr txBox="1">
            <a:spLocks noGrp="1"/>
          </p:cNvSpPr>
          <p:nvPr>
            <p:ph type="title"/>
          </p:nvPr>
        </p:nvSpPr>
        <p:spPr>
          <a:prstGeom prst="rect">
            <a:avLst/>
          </a:prstGeom>
        </p:spPr>
        <p:txBody>
          <a:bodyPr wrap="square" lIns="121900" tIns="121900" rIns="121900" bIns="121900" anchor="t" anchorCtr="0">
            <a:noAutofit/>
          </a:bodyPr>
          <a:lstStyle/>
          <a:p>
            <a:r>
              <a:rPr lang="en">
                <a:solidFill>
                  <a:srgbClr val="666666"/>
                </a:solidFill>
                <a:latin typeface="Segoe UI Light" panose="020B0502040204020203" pitchFamily="34" charset="0"/>
                <a:cs typeface="Segoe UI Light" panose="020B0502040204020203" pitchFamily="34" charset="0"/>
              </a:rPr>
              <a:t>New challenges</a:t>
            </a:r>
          </a:p>
        </p:txBody>
      </p:sp>
      <p:sp>
        <p:nvSpPr>
          <p:cNvPr id="69" name="Shape 69"/>
          <p:cNvSpPr txBox="1"/>
          <p:nvPr/>
        </p:nvSpPr>
        <p:spPr>
          <a:xfrm>
            <a:off x="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More devices</a:t>
            </a:r>
          </a:p>
        </p:txBody>
      </p:sp>
      <p:sp>
        <p:nvSpPr>
          <p:cNvPr id="70" name="Shape 70"/>
          <p:cNvSpPr txBox="1"/>
          <p:nvPr/>
        </p:nvSpPr>
        <p:spPr>
          <a:xfrm>
            <a:off x="408940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Emerging platforms</a:t>
            </a:r>
          </a:p>
        </p:txBody>
      </p:sp>
      <p:sp>
        <p:nvSpPr>
          <p:cNvPr id="71" name="Shape 71"/>
          <p:cNvSpPr txBox="1"/>
          <p:nvPr/>
        </p:nvSpPr>
        <p:spPr>
          <a:xfrm>
            <a:off x="8178800" y="5981375"/>
            <a:ext cx="40124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Data &amp; intelligence</a:t>
            </a:r>
          </a:p>
        </p:txBody>
      </p:sp>
      <p:sp>
        <p:nvSpPr>
          <p:cNvPr id="7" name="Rectangle 6">
            <a:extLst>
              <a:ext uri="{FF2B5EF4-FFF2-40B4-BE49-F238E27FC236}">
                <a16:creationId xmlns:a16="http://schemas.microsoft.com/office/drawing/2014/main" id="{C1447247-959D-44E3-A207-4C6830972658}"/>
              </a:ext>
            </a:extLst>
          </p:cNvPr>
          <p:cNvSpPr/>
          <p:nvPr/>
        </p:nvSpPr>
        <p:spPr bwMode="auto">
          <a:xfrm>
            <a:off x="-38200" y="1333931"/>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E4DF040-C695-4A0C-A23A-49E0989E130B}"/>
              </a:ext>
            </a:extLst>
          </p:cNvPr>
          <p:cNvSpPr/>
          <p:nvPr/>
        </p:nvSpPr>
        <p:spPr bwMode="auto">
          <a:xfrm>
            <a:off x="3974924"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57DACD-0DDE-478B-BC8A-F2DF035E9CDE}"/>
              </a:ext>
            </a:extLst>
          </p:cNvPr>
          <p:cNvSpPr/>
          <p:nvPr/>
        </p:nvSpPr>
        <p:spPr bwMode="auto">
          <a:xfrm>
            <a:off x="7912681"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enterprises</a:t>
            </a: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4320</Words>
  <Application>Microsoft Office PowerPoint</Application>
  <PresentationFormat>Widescreen</PresentationFormat>
  <Paragraphs>745</Paragraphs>
  <Slides>70</Slides>
  <Notes>67</Notes>
  <HiddenSlides>0</HiddenSlides>
  <MMClips>1</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70</vt:i4>
      </vt:variant>
    </vt:vector>
  </HeadingPairs>
  <TitlesOfParts>
    <vt:vector size="88" baseType="lpstr">
      <vt:lpstr>.AppleSystemUIFont</vt:lpstr>
      <vt:lpstr>Arial</vt:lpstr>
      <vt:lpstr>Calibri</vt:lpstr>
      <vt:lpstr>Calibri Light</vt:lpstr>
      <vt:lpstr>Consolas</vt:lpstr>
      <vt:lpstr>Helvetica Light</vt:lpstr>
      <vt:lpstr>Helvetica Neue</vt:lpstr>
      <vt:lpstr>Roboto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Introduction to Mobile Development with Xamarin</vt:lpstr>
      <vt:lpstr>Agenda</vt:lpstr>
      <vt:lpstr>.NET: Your platform for building anything</vt:lpstr>
      <vt:lpstr>What is Xamarin?</vt:lpstr>
      <vt:lpstr>PowerPoint Presentation</vt:lpstr>
      <vt:lpstr>Why Xamarin Now?</vt:lpstr>
      <vt:lpstr>Software drives more of the things we do every day.</vt:lpstr>
      <vt:lpstr>New challenges</vt:lpstr>
      <vt:lpstr>PowerPoint Presentation</vt:lpstr>
      <vt:lpstr>App Development  With Xamarin</vt:lpstr>
      <vt:lpstr>PowerPoint Presentation</vt:lpstr>
      <vt:lpstr>Xamarin App Architecture</vt:lpstr>
      <vt:lpstr>Windows APIs</vt:lpstr>
      <vt:lpstr>Xamarin.iOS</vt:lpstr>
      <vt:lpstr>Xamarin.Android</vt:lpstr>
      <vt:lpstr>Visual Studio 2019</vt:lpstr>
      <vt:lpstr>PowerPoint Presentation</vt:lpstr>
      <vt:lpstr>PowerPoint Presentation</vt:lpstr>
      <vt:lpstr>PowerPoint Presentation</vt:lpstr>
      <vt:lpstr>No better time to be a .NET developer</vt:lpstr>
      <vt:lpstr>.NET ecosystem</vt:lpstr>
      <vt:lpstr>PowerPoint Presentation</vt:lpstr>
      <vt:lpstr>PowerPoint Presentation</vt:lpstr>
      <vt:lpstr>PowerPoint Presentation</vt:lpstr>
      <vt:lpstr>Under the Hood</vt:lpstr>
      <vt:lpstr>Xamarin App Architecture</vt:lpstr>
      <vt:lpstr>Native API Access</vt:lpstr>
      <vt:lpstr>Xamarin.Essentials</vt:lpstr>
      <vt:lpstr>Xamarin.Essentials: Cross-Platform Native APIs</vt:lpstr>
      <vt:lpstr>Xamarin.Forms</vt:lpstr>
      <vt:lpstr>What is Xamarin.Forms?</vt:lpstr>
      <vt:lpstr>PowerPoint Presentation</vt:lpstr>
      <vt:lpstr>Xamarin.Forms: Cross-Platform Native UI</vt:lpstr>
      <vt:lpstr>Code Sharing</vt:lpstr>
      <vt:lpstr>Native performance</vt:lpstr>
      <vt:lpstr>✓ Always up-to-date</vt:lpstr>
      <vt:lpstr>PowerPoint Presentation</vt:lpstr>
      <vt:lpstr>Libraries &amp; Tools</vt:lpstr>
      <vt:lpstr>Frameworks</vt:lpstr>
      <vt:lpstr>Continuous Integration &amp; Delivery</vt:lpstr>
      <vt:lpstr>Intelligent Clouds</vt:lpstr>
      <vt:lpstr>PowerPoint Presentation</vt:lpstr>
      <vt:lpstr>PowerPoint Presentation</vt:lpstr>
      <vt:lpstr>Cloud Mobile App Architecture</vt:lpstr>
      <vt:lpstr>PowerPoint Presentation</vt:lpstr>
      <vt:lpstr>PowerPoint Presentation</vt:lpstr>
      <vt:lpstr>Azure DevOps: Choose what you love</vt:lpstr>
      <vt:lpstr>Azure DevOps</vt:lpstr>
      <vt:lpstr>Xamarin.Forms Overview</vt:lpstr>
      <vt:lpstr>What’s included</vt:lpstr>
      <vt:lpstr>Pages &amp; Layouts</vt:lpstr>
      <vt:lpstr>Controls</vt:lpstr>
      <vt:lpstr>PowerPoint Presentation</vt:lpstr>
      <vt:lpstr>PowerPoint Presentation</vt:lpstr>
      <vt:lpstr>Platform Specifics</vt:lpstr>
      <vt:lpstr>Platform Specifics</vt:lpstr>
      <vt:lpstr>Messaging Center</vt:lpstr>
      <vt:lpstr>Dependency Service</vt:lpstr>
      <vt:lpstr>PowerPoint Presentation</vt:lpstr>
      <vt:lpstr>Xamarin is included in  Visual Studio</vt:lpstr>
      <vt:lpstr>Visual Studio Integration</vt:lpstr>
      <vt:lpstr>Xamarin.Forms Previewer</vt:lpstr>
      <vt:lpstr>Visual Studio iOS Simulator Remoting</vt:lpstr>
      <vt:lpstr>Xamarin Profiler</vt:lpstr>
      <vt:lpstr>Visual Studio IntelliCode </vt:lpstr>
      <vt:lpstr>IntelliCode Support for C# &amp; XAML</vt:lpstr>
      <vt:lpstr>Visual Studio Live Share</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2019-04-03T01:12:13Z</dcterms:modified>
  <cp:category>Development</cp:category>
</cp:coreProperties>
</file>